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3"/>
  </p:notesMasterIdLst>
  <p:sldIdLst>
    <p:sldId id="256" r:id="rId2"/>
    <p:sldId id="258" r:id="rId3"/>
    <p:sldId id="260" r:id="rId4"/>
    <p:sldId id="257" r:id="rId5"/>
    <p:sldId id="262" r:id="rId6"/>
    <p:sldId id="263" r:id="rId7"/>
    <p:sldId id="264" r:id="rId8"/>
    <p:sldId id="266" r:id="rId9"/>
    <p:sldId id="271" r:id="rId10"/>
    <p:sldId id="265" r:id="rId11"/>
    <p:sldId id="275" r:id="rId12"/>
    <p:sldId id="280" r:id="rId13"/>
    <p:sldId id="267" r:id="rId14"/>
    <p:sldId id="272" r:id="rId15"/>
    <p:sldId id="273" r:id="rId16"/>
    <p:sldId id="279" r:id="rId17"/>
    <p:sldId id="274" r:id="rId18"/>
    <p:sldId id="276" r:id="rId19"/>
    <p:sldId id="277" r:id="rId20"/>
    <p:sldId id="278"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KKANTI SWESHIK" initials="NS" lastIdx="1" clrIdx="0">
    <p:extLst>
      <p:ext uri="{19B8F6BF-5375-455C-9EA6-DF929625EA0E}">
        <p15:presenceInfo xmlns="" xmlns:p15="http://schemas.microsoft.com/office/powerpoint/2012/main" userId="S::n.sweshik@iitg.ac.in::0217c414-00aa-409f-94bf-6b82600c0b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24" autoAdjust="0"/>
    <p:restoredTop sz="94660"/>
  </p:normalViewPr>
  <p:slideViewPr>
    <p:cSldViewPr snapToGrid="0">
      <p:cViewPr varScale="1">
        <p:scale>
          <a:sx n="68" d="100"/>
          <a:sy n="68" d="100"/>
        </p:scale>
        <p:origin x="-472" y="-6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E21A6-7F10-4322-A282-EF3CB0138E39}" type="datetimeFigureOut">
              <a:rPr lang="en-IN" smtClean="0"/>
              <a:pPr/>
              <a:t>29-04-2023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842BE-9DE0-4667-B408-1895D9018F77}" type="slidenum">
              <a:rPr lang="en-IN" smtClean="0"/>
              <a:pPr/>
              <a:t>‹#›</a:t>
            </a:fld>
            <a:endParaRPr lang="en-IN"/>
          </a:p>
        </p:txBody>
      </p:sp>
    </p:spTree>
    <p:extLst>
      <p:ext uri="{BB962C8B-B14F-4D97-AF65-F5344CB8AC3E}">
        <p14:creationId xmlns="" xmlns:p14="http://schemas.microsoft.com/office/powerpoint/2010/main" val="306560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55540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22708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 xmlns:p14="http://schemas.microsoft.com/office/powerpoint/2010/main" val="2489114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4099029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4169021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175228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1110037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838264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56421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255059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182936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50658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120094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08353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93327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03AB15-D979-410E-BDEB-621F2F46FBEF}" type="datetimeFigureOut">
              <a:rPr lang="en-IN" smtClean="0"/>
              <a:pPr/>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327700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B03AB15-D979-410E-BDEB-621F2F46FBEF}" type="datetimeFigureOut">
              <a:rPr lang="en-IN" smtClean="0"/>
              <a:pPr/>
              <a:t>29-04-2023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469554D-CB79-40BF-B10C-DD9F8D008CD4}" type="slidenum">
              <a:rPr lang="en-IN" smtClean="0"/>
              <a:pPr/>
              <a:t>‹#›</a:t>
            </a:fld>
            <a:endParaRPr lang="en-IN"/>
          </a:p>
        </p:txBody>
      </p:sp>
    </p:spTree>
    <p:extLst>
      <p:ext uri="{BB962C8B-B14F-4D97-AF65-F5344CB8AC3E}">
        <p14:creationId xmlns="" xmlns:p14="http://schemas.microsoft.com/office/powerpoint/2010/main" val="18548092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microsoft.com/office/2007/relationships/media" Target="../media/media2.mp4"/><Relationship Id="rId5" Type="http://schemas.openxmlformats.org/officeDocument/2006/relationships/image" Target="../media/image12.png"/><Relationship Id="rId4" Type="http://schemas.microsoft.com/office/2007/relationships/media" Target="../media/media1.mp4"/></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21DC19-62F9-1B8A-75BC-935BD0B053A3}"/>
              </a:ext>
            </a:extLst>
          </p:cNvPr>
          <p:cNvSpPr>
            <a:spLocks noGrp="1"/>
          </p:cNvSpPr>
          <p:nvPr>
            <p:ph type="ctrTitle"/>
          </p:nvPr>
        </p:nvSpPr>
        <p:spPr>
          <a:xfrm>
            <a:off x="-206189" y="2911750"/>
            <a:ext cx="11447930" cy="896471"/>
          </a:xfrm>
        </p:spPr>
        <p:txBody>
          <a:bodyPr>
            <a:normAutofit/>
          </a:bodyPr>
          <a:lstStyle/>
          <a:p>
            <a:pPr algn="ctr"/>
            <a:r>
              <a:rPr lang="en-IN" sz="2400" dirty="0">
                <a:effectLst>
                  <a:outerShdw blurRad="38100" dist="38100" dir="2700000" algn="tl">
                    <a:srgbClr val="000000">
                      <a:alpha val="43137"/>
                    </a:srgbClr>
                  </a:outerShdw>
                </a:effectLst>
                <a:latin typeface="Arial Black" panose="020B0A04020102020204" pitchFamily="34" charset="0"/>
              </a:rPr>
              <a:t>UNIVERSAL POWER TOOL TO BE USED AS A SCREWDRIVER, WRENCH, DRILL FOR HOUSEHOLD.</a:t>
            </a:r>
          </a:p>
        </p:txBody>
      </p:sp>
      <p:sp>
        <p:nvSpPr>
          <p:cNvPr id="3" name="TextBox 2">
            <a:extLst>
              <a:ext uri="{FF2B5EF4-FFF2-40B4-BE49-F238E27FC236}">
                <a16:creationId xmlns="" xmlns:a16="http://schemas.microsoft.com/office/drawing/2014/main" id="{05E40C43-89A4-FCAA-D0F9-4CD50D481700}"/>
              </a:ext>
            </a:extLst>
          </p:cNvPr>
          <p:cNvSpPr txBox="1"/>
          <p:nvPr/>
        </p:nvSpPr>
        <p:spPr>
          <a:xfrm>
            <a:off x="8579226" y="4276165"/>
            <a:ext cx="1801906" cy="369332"/>
          </a:xfrm>
          <a:prstGeom prst="rect">
            <a:avLst/>
          </a:prstGeom>
          <a:noFill/>
        </p:spPr>
        <p:txBody>
          <a:bodyPr wrap="square" rtlCol="0">
            <a:spAutoFit/>
          </a:bodyPr>
          <a:lstStyle/>
          <a:p>
            <a:r>
              <a:rPr lang="en-IN" dirty="0"/>
              <a:t>-  Team ‘BETA’</a:t>
            </a:r>
          </a:p>
        </p:txBody>
      </p:sp>
      <p:sp>
        <p:nvSpPr>
          <p:cNvPr id="4" name="TextBox 3">
            <a:extLst>
              <a:ext uri="{FF2B5EF4-FFF2-40B4-BE49-F238E27FC236}">
                <a16:creationId xmlns="" xmlns:a16="http://schemas.microsoft.com/office/drawing/2014/main" id="{5AA0C7C1-3C34-CBD8-0262-E38080BEA161}"/>
              </a:ext>
            </a:extLst>
          </p:cNvPr>
          <p:cNvSpPr txBox="1"/>
          <p:nvPr/>
        </p:nvSpPr>
        <p:spPr>
          <a:xfrm>
            <a:off x="3570192" y="1797475"/>
            <a:ext cx="4480113" cy="646331"/>
          </a:xfrm>
          <a:prstGeom prst="rect">
            <a:avLst/>
          </a:prstGeom>
          <a:noFill/>
        </p:spPr>
        <p:txBody>
          <a:bodyPr wrap="square" rtlCol="0">
            <a:spAutoFit/>
          </a:bodyPr>
          <a:lstStyle/>
          <a:p>
            <a:r>
              <a:rPr lang="en-IN" sz="3600" dirty="0">
                <a:solidFill>
                  <a:schemeClr val="accent2"/>
                </a:solidFill>
                <a:latin typeface="Arial Black" panose="020B0A04020102020204" pitchFamily="34" charset="0"/>
              </a:rPr>
              <a:t>ME 322 Project</a:t>
            </a:r>
          </a:p>
        </p:txBody>
      </p:sp>
    </p:spTree>
    <p:extLst>
      <p:ext uri="{BB962C8B-B14F-4D97-AF65-F5344CB8AC3E}">
        <p14:creationId xmlns="" xmlns:p14="http://schemas.microsoft.com/office/powerpoint/2010/main" val="350235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3FCC32D-AFDB-8A93-3B80-838E44C8FDBF}"/>
              </a:ext>
            </a:extLst>
          </p:cNvPr>
          <p:cNvPicPr>
            <a:picLocks noGrp="1" noChangeAspect="1"/>
          </p:cNvPicPr>
          <p:nvPr>
            <p:ph idx="1"/>
          </p:nvPr>
        </p:nvPicPr>
        <p:blipFill rotWithShape="1">
          <a:blip r:embed="rId3">
            <a:extLst>
              <a:ext uri="{28A0092B-C50C-407E-A947-70E740481C1C}">
                <a14:useLocalDpi xmlns="" xmlns:a14="http://schemas.microsoft.com/office/drawing/2010/main" val="0"/>
              </a:ext>
            </a:extLst>
          </a:blip>
          <a:srcRect l="20746" r="20275"/>
          <a:stretch/>
        </p:blipFill>
        <p:spPr>
          <a:xfrm>
            <a:off x="1326775" y="479576"/>
            <a:ext cx="3630707" cy="2770129"/>
          </a:xfrm>
        </p:spPr>
      </p:pic>
      <p:pic>
        <p:nvPicPr>
          <p:cNvPr id="6" name="WhatsApp Video 2023-02-12 at 21.58.26 (1)">
            <a:hlinkClick r:id="" action="ppaction://media"/>
            <a:extLst>
              <a:ext uri="{FF2B5EF4-FFF2-40B4-BE49-F238E27FC236}">
                <a16:creationId xmlns="" xmlns:a16="http://schemas.microsoft.com/office/drawing/2014/main" id="{4127BA83-B357-299E-D1F5-92E4D34A7716}"/>
              </a:ext>
            </a:extLst>
          </p:cNvPr>
          <p:cNvPicPr>
            <a:picLocks noChangeAspect="1"/>
          </p:cNvPicPr>
          <p:nvPr>
            <a:videoFile r:link="rId1"/>
            <p:extLst>
              <p:ext uri="{DAA4B4D4-6D71-4841-9C94-3DE7FCFB9230}">
                <p14:media xmlns="" xmlns:p14="http://schemas.microsoft.com/office/powerpoint/2010/main" r:embed="rId4"/>
              </p:ext>
            </p:extLst>
          </p:nvPr>
        </p:nvPicPr>
        <p:blipFill rotWithShape="1">
          <a:blip r:embed="rId5"/>
          <a:srcRect l="16555" r="16894"/>
          <a:stretch/>
        </p:blipFill>
        <p:spPr>
          <a:xfrm>
            <a:off x="7086599" y="479576"/>
            <a:ext cx="4096871" cy="2770129"/>
          </a:xfrm>
          <a:prstGeom prst="rect">
            <a:avLst/>
          </a:prstGeom>
        </p:spPr>
      </p:pic>
      <p:pic>
        <p:nvPicPr>
          <p:cNvPr id="8" name="WhatsApp Video 2023-02-12 at 21.58.26">
            <a:hlinkClick r:id="" action="ppaction://media"/>
            <a:extLst>
              <a:ext uri="{FF2B5EF4-FFF2-40B4-BE49-F238E27FC236}">
                <a16:creationId xmlns="" xmlns:a16="http://schemas.microsoft.com/office/drawing/2014/main" id="{0E53CCC8-F096-B111-83E3-2E8C7F4B8410}"/>
              </a:ext>
            </a:extLst>
          </p:cNvPr>
          <p:cNvPicPr>
            <a:picLocks noChangeAspect="1"/>
          </p:cNvPicPr>
          <p:nvPr>
            <a:videoFile r:link="rId1"/>
            <p:extLst>
              <p:ext uri="{DAA4B4D4-6D71-4841-9C94-3DE7FCFB9230}">
                <p14:media xmlns="" xmlns:p14="http://schemas.microsoft.com/office/powerpoint/2010/main" r:embed="rId6"/>
              </p:ext>
            </p:extLst>
          </p:nvPr>
        </p:nvPicPr>
        <p:blipFill rotWithShape="1">
          <a:blip r:embed="rId7" cstate="print"/>
          <a:srcRect l="10853" r="10907"/>
          <a:stretch/>
        </p:blipFill>
        <p:spPr>
          <a:xfrm>
            <a:off x="1326775" y="4027450"/>
            <a:ext cx="4168589" cy="2397576"/>
          </a:xfrm>
          <a:prstGeom prst="rect">
            <a:avLst/>
          </a:prstGeom>
        </p:spPr>
      </p:pic>
      <p:sp>
        <p:nvSpPr>
          <p:cNvPr id="9" name="TextBox 8">
            <a:extLst>
              <a:ext uri="{FF2B5EF4-FFF2-40B4-BE49-F238E27FC236}">
                <a16:creationId xmlns="" xmlns:a16="http://schemas.microsoft.com/office/drawing/2014/main" id="{447CFBC6-DFC9-CEBE-28DB-496C76418A80}"/>
              </a:ext>
            </a:extLst>
          </p:cNvPr>
          <p:cNvSpPr txBox="1"/>
          <p:nvPr/>
        </p:nvSpPr>
        <p:spPr>
          <a:xfrm>
            <a:off x="1712260" y="3249705"/>
            <a:ext cx="3532094" cy="369332"/>
          </a:xfrm>
          <a:prstGeom prst="rect">
            <a:avLst/>
          </a:prstGeom>
          <a:noFill/>
        </p:spPr>
        <p:txBody>
          <a:bodyPr wrap="square" rtlCol="0">
            <a:spAutoFit/>
          </a:bodyPr>
          <a:lstStyle/>
          <a:p>
            <a:r>
              <a:rPr lang="en-IN" dirty="0"/>
              <a:t>Cross-section of impact wrench</a:t>
            </a:r>
          </a:p>
        </p:txBody>
      </p:sp>
      <p:sp>
        <p:nvSpPr>
          <p:cNvPr id="10" name="TextBox 9">
            <a:extLst>
              <a:ext uri="{FF2B5EF4-FFF2-40B4-BE49-F238E27FC236}">
                <a16:creationId xmlns="" xmlns:a16="http://schemas.microsoft.com/office/drawing/2014/main" id="{267A9A38-5A50-5534-F347-B2299C2A3635}"/>
              </a:ext>
            </a:extLst>
          </p:cNvPr>
          <p:cNvSpPr txBox="1"/>
          <p:nvPr/>
        </p:nvSpPr>
        <p:spPr>
          <a:xfrm>
            <a:off x="8095130" y="3279305"/>
            <a:ext cx="3908612" cy="369332"/>
          </a:xfrm>
          <a:prstGeom prst="rect">
            <a:avLst/>
          </a:prstGeom>
          <a:noFill/>
        </p:spPr>
        <p:txBody>
          <a:bodyPr wrap="square" rtlCol="0">
            <a:spAutoFit/>
          </a:bodyPr>
          <a:lstStyle/>
          <a:p>
            <a:r>
              <a:rPr lang="en-IN" dirty="0"/>
              <a:t>Clutch mechanism</a:t>
            </a:r>
          </a:p>
        </p:txBody>
      </p:sp>
      <p:sp>
        <p:nvSpPr>
          <p:cNvPr id="11" name="TextBox 10">
            <a:extLst>
              <a:ext uri="{FF2B5EF4-FFF2-40B4-BE49-F238E27FC236}">
                <a16:creationId xmlns="" xmlns:a16="http://schemas.microsoft.com/office/drawing/2014/main" id="{AB32AEAE-71BB-EB14-E2A0-19B4B4AB6A53}"/>
              </a:ext>
            </a:extLst>
          </p:cNvPr>
          <p:cNvSpPr txBox="1"/>
          <p:nvPr/>
        </p:nvSpPr>
        <p:spPr>
          <a:xfrm>
            <a:off x="5755341" y="5032608"/>
            <a:ext cx="4096871" cy="369332"/>
          </a:xfrm>
          <a:prstGeom prst="rect">
            <a:avLst/>
          </a:prstGeom>
          <a:noFill/>
        </p:spPr>
        <p:txBody>
          <a:bodyPr wrap="square" rtlCol="0">
            <a:spAutoFit/>
          </a:bodyPr>
          <a:lstStyle/>
          <a:p>
            <a:r>
              <a:rPr lang="en-IN" dirty="0"/>
              <a:t>Working of an impact wrench</a:t>
            </a:r>
          </a:p>
        </p:txBody>
      </p:sp>
    </p:spTree>
    <p:extLst>
      <p:ext uri="{BB962C8B-B14F-4D97-AF65-F5344CB8AC3E}">
        <p14:creationId xmlns="" xmlns:p14="http://schemas.microsoft.com/office/powerpoint/2010/main" val="220631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0620"/>
          </a:xfrm>
        </p:spPr>
        <p:txBody>
          <a:bodyPr/>
          <a:lstStyle/>
          <a:p>
            <a:r>
              <a:rPr lang="en-IN" b="1" u="sng" dirty="0" smtClean="0">
                <a:solidFill>
                  <a:schemeClr val="accent6">
                    <a:lumMod val="50000"/>
                  </a:schemeClr>
                </a:solidFill>
              </a:rPr>
              <a:t>CAD Model of Internal Mechanism: </a:t>
            </a:r>
            <a:endParaRPr lang="en-US" dirty="0"/>
          </a:p>
        </p:txBody>
      </p:sp>
      <p:pic>
        <p:nvPicPr>
          <p:cNvPr id="4" name="Content Placeholder 3" descr="INT 1.png"/>
          <p:cNvPicPr>
            <a:picLocks noGrp="1" noChangeAspect="1"/>
          </p:cNvPicPr>
          <p:nvPr>
            <p:ph idx="1"/>
          </p:nvPr>
        </p:nvPicPr>
        <p:blipFill>
          <a:blip r:embed="rId2"/>
          <a:stretch>
            <a:fillRect/>
          </a:stretch>
        </p:blipFill>
        <p:spPr>
          <a:xfrm>
            <a:off x="245191" y="1524774"/>
            <a:ext cx="5438394" cy="2916598"/>
          </a:xfrm>
        </p:spPr>
      </p:pic>
      <p:pic>
        <p:nvPicPr>
          <p:cNvPr id="5" name="Picture 4" descr="INT 2.png"/>
          <p:cNvPicPr>
            <a:picLocks noChangeAspect="1"/>
          </p:cNvPicPr>
          <p:nvPr/>
        </p:nvPicPr>
        <p:blipFill>
          <a:blip r:embed="rId3"/>
          <a:stretch>
            <a:fillRect/>
          </a:stretch>
        </p:blipFill>
        <p:spPr>
          <a:xfrm>
            <a:off x="5730048" y="2229018"/>
            <a:ext cx="3656548" cy="4253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0661"/>
          </a:xfrm>
        </p:spPr>
        <p:txBody>
          <a:bodyPr/>
          <a:lstStyle/>
          <a:p>
            <a:r>
              <a:rPr lang="en-IN" b="1" u="sng" dirty="0" smtClean="0">
                <a:solidFill>
                  <a:schemeClr val="accent6">
                    <a:lumMod val="50000"/>
                  </a:schemeClr>
                </a:solidFill>
              </a:rPr>
              <a:t>CAD Model of Chuck: </a:t>
            </a:r>
            <a:endParaRPr lang="en-US" dirty="0"/>
          </a:p>
        </p:txBody>
      </p:sp>
      <p:pic>
        <p:nvPicPr>
          <p:cNvPr id="7" name="Content Placeholder 6" descr="C2.png"/>
          <p:cNvPicPr>
            <a:picLocks noGrp="1" noChangeAspect="1"/>
          </p:cNvPicPr>
          <p:nvPr>
            <p:ph idx="1"/>
          </p:nvPr>
        </p:nvPicPr>
        <p:blipFill>
          <a:blip r:embed="rId2"/>
          <a:stretch>
            <a:fillRect/>
          </a:stretch>
        </p:blipFill>
        <p:spPr>
          <a:xfrm>
            <a:off x="936052" y="2020628"/>
            <a:ext cx="3563915" cy="3881437"/>
          </a:xfrm>
        </p:spPr>
      </p:pic>
      <p:pic>
        <p:nvPicPr>
          <p:cNvPr id="8" name="Picture 7" descr="Chuck.png"/>
          <p:cNvPicPr>
            <a:picLocks noChangeAspect="1"/>
          </p:cNvPicPr>
          <p:nvPr/>
        </p:nvPicPr>
        <p:blipFill>
          <a:blip r:embed="rId3"/>
          <a:stretch>
            <a:fillRect/>
          </a:stretch>
        </p:blipFill>
        <p:spPr>
          <a:xfrm>
            <a:off x="5470252" y="2004612"/>
            <a:ext cx="2573811" cy="35284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0E103E-214D-29D6-F063-3E26E46432A7}"/>
              </a:ext>
            </a:extLst>
          </p:cNvPr>
          <p:cNvSpPr>
            <a:spLocks noGrp="1"/>
          </p:cNvSpPr>
          <p:nvPr>
            <p:ph type="title"/>
          </p:nvPr>
        </p:nvSpPr>
        <p:spPr>
          <a:xfrm>
            <a:off x="343958" y="419101"/>
            <a:ext cx="8596668" cy="1320800"/>
          </a:xfrm>
        </p:spPr>
        <p:txBody>
          <a:bodyPr>
            <a:normAutofit/>
          </a:bodyPr>
          <a:lstStyle/>
          <a:p>
            <a:r>
              <a:rPr lang="en-IN" sz="3600" b="1" u="sng" dirty="0">
                <a:solidFill>
                  <a:schemeClr val="accent6">
                    <a:lumMod val="50000"/>
                  </a:schemeClr>
                </a:solidFill>
              </a:rPr>
              <a:t>Idea for the solution: </a:t>
            </a:r>
          </a:p>
        </p:txBody>
      </p:sp>
      <p:sp>
        <p:nvSpPr>
          <p:cNvPr id="3" name="Content Placeholder 2">
            <a:extLst>
              <a:ext uri="{FF2B5EF4-FFF2-40B4-BE49-F238E27FC236}">
                <a16:creationId xmlns="" xmlns:a16="http://schemas.microsoft.com/office/drawing/2014/main" id="{B63F63D5-D5CE-9C57-3AF8-45CC309F3F0E}"/>
              </a:ext>
            </a:extLst>
          </p:cNvPr>
          <p:cNvSpPr>
            <a:spLocks noGrp="1"/>
          </p:cNvSpPr>
          <p:nvPr>
            <p:ph idx="1"/>
          </p:nvPr>
        </p:nvSpPr>
        <p:spPr>
          <a:xfrm>
            <a:off x="176213" y="1469731"/>
            <a:ext cx="11240340" cy="4733527"/>
          </a:xfrm>
        </p:spPr>
        <p:txBody>
          <a:bodyPr>
            <a:normAutofit/>
          </a:bodyPr>
          <a:lstStyle/>
          <a:p>
            <a:pPr marL="0" indent="0">
              <a:buNone/>
            </a:pPr>
            <a:endParaRPr lang="en-IN" dirty="0"/>
          </a:p>
        </p:txBody>
      </p:sp>
      <p:sp>
        <p:nvSpPr>
          <p:cNvPr id="4" name="Rectangle: Rounded Corners 3">
            <a:extLst>
              <a:ext uri="{FF2B5EF4-FFF2-40B4-BE49-F238E27FC236}">
                <a16:creationId xmlns="" xmlns:a16="http://schemas.microsoft.com/office/drawing/2014/main" id="{9FB99481-C511-21EE-1875-B78E9BF0599F}"/>
              </a:ext>
            </a:extLst>
          </p:cNvPr>
          <p:cNvSpPr/>
          <p:nvPr/>
        </p:nvSpPr>
        <p:spPr>
          <a:xfrm>
            <a:off x="1219650" y="2010729"/>
            <a:ext cx="1800000" cy="1080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Universal Motor</a:t>
            </a:r>
          </a:p>
        </p:txBody>
      </p:sp>
      <p:sp>
        <p:nvSpPr>
          <p:cNvPr id="6" name="Rectangle: Rounded Corners 5">
            <a:extLst>
              <a:ext uri="{FF2B5EF4-FFF2-40B4-BE49-F238E27FC236}">
                <a16:creationId xmlns="" xmlns:a16="http://schemas.microsoft.com/office/drawing/2014/main" id="{54D0F2CB-8661-6AAB-09AF-88EBD33D5499}"/>
              </a:ext>
            </a:extLst>
          </p:cNvPr>
          <p:cNvSpPr/>
          <p:nvPr/>
        </p:nvSpPr>
        <p:spPr>
          <a:xfrm>
            <a:off x="4386262" y="2033588"/>
            <a:ext cx="1800000" cy="1080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Gear Box</a:t>
            </a:r>
          </a:p>
        </p:txBody>
      </p:sp>
      <p:sp>
        <p:nvSpPr>
          <p:cNvPr id="12" name="Rectangle: Rounded Corners 11">
            <a:extLst>
              <a:ext uri="{FF2B5EF4-FFF2-40B4-BE49-F238E27FC236}">
                <a16:creationId xmlns="" xmlns:a16="http://schemas.microsoft.com/office/drawing/2014/main" id="{B5EB1AD0-37C7-3EFC-6A5C-B6176EA69413}"/>
              </a:ext>
            </a:extLst>
          </p:cNvPr>
          <p:cNvSpPr/>
          <p:nvPr/>
        </p:nvSpPr>
        <p:spPr>
          <a:xfrm>
            <a:off x="7372350" y="2056313"/>
            <a:ext cx="1800000" cy="1080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Chuck</a:t>
            </a:r>
          </a:p>
        </p:txBody>
      </p:sp>
      <p:sp>
        <p:nvSpPr>
          <p:cNvPr id="15" name="Rectangle: Rounded Corners 14">
            <a:extLst>
              <a:ext uri="{FF2B5EF4-FFF2-40B4-BE49-F238E27FC236}">
                <a16:creationId xmlns="" xmlns:a16="http://schemas.microsoft.com/office/drawing/2014/main" id="{949A46BB-4D7E-F7DC-1C02-B9CD93B4F6F9}"/>
              </a:ext>
            </a:extLst>
          </p:cNvPr>
          <p:cNvSpPr/>
          <p:nvPr/>
        </p:nvSpPr>
        <p:spPr>
          <a:xfrm>
            <a:off x="1238249" y="4975224"/>
            <a:ext cx="1800000" cy="1080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Power Supply</a:t>
            </a:r>
          </a:p>
        </p:txBody>
      </p:sp>
      <p:sp>
        <p:nvSpPr>
          <p:cNvPr id="18" name="Rectangle: Rounded Corners 17">
            <a:extLst>
              <a:ext uri="{FF2B5EF4-FFF2-40B4-BE49-F238E27FC236}">
                <a16:creationId xmlns="" xmlns:a16="http://schemas.microsoft.com/office/drawing/2014/main" id="{D40F722A-1B5B-7C20-CF21-3B3A2E23FD92}"/>
              </a:ext>
            </a:extLst>
          </p:cNvPr>
          <p:cNvSpPr/>
          <p:nvPr/>
        </p:nvSpPr>
        <p:spPr>
          <a:xfrm>
            <a:off x="7624875" y="4970461"/>
            <a:ext cx="1800000" cy="10800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Required Action</a:t>
            </a:r>
          </a:p>
        </p:txBody>
      </p:sp>
      <p:sp>
        <p:nvSpPr>
          <p:cNvPr id="22" name="Arrow: Right 21">
            <a:extLst>
              <a:ext uri="{FF2B5EF4-FFF2-40B4-BE49-F238E27FC236}">
                <a16:creationId xmlns="" xmlns:a16="http://schemas.microsoft.com/office/drawing/2014/main" id="{C79B7378-1C84-A45B-9FAE-2A92BEA99F49}"/>
              </a:ext>
            </a:extLst>
          </p:cNvPr>
          <p:cNvSpPr/>
          <p:nvPr/>
        </p:nvSpPr>
        <p:spPr>
          <a:xfrm>
            <a:off x="3038249" y="2596313"/>
            <a:ext cx="1348013" cy="802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 xmlns:a16="http://schemas.microsoft.com/office/drawing/2014/main" id="{F836557E-19AF-B00A-487F-7E67D70D514D}"/>
              </a:ext>
            </a:extLst>
          </p:cNvPr>
          <p:cNvSpPr/>
          <p:nvPr/>
        </p:nvSpPr>
        <p:spPr>
          <a:xfrm>
            <a:off x="6186262" y="2591154"/>
            <a:ext cx="1186088" cy="802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 xmlns:a16="http://schemas.microsoft.com/office/drawing/2014/main" id="{C502FF44-913F-96E4-09D0-E78EC5D17C87}"/>
              </a:ext>
            </a:extLst>
          </p:cNvPr>
          <p:cNvSpPr/>
          <p:nvPr/>
        </p:nvSpPr>
        <p:spPr>
          <a:xfrm>
            <a:off x="8410575" y="3136313"/>
            <a:ext cx="114300" cy="183414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Down 32">
            <a:extLst>
              <a:ext uri="{FF2B5EF4-FFF2-40B4-BE49-F238E27FC236}">
                <a16:creationId xmlns="" xmlns:a16="http://schemas.microsoft.com/office/drawing/2014/main" id="{301357AF-40F9-00BB-BFC1-CCECE120649D}"/>
              </a:ext>
            </a:extLst>
          </p:cNvPr>
          <p:cNvSpPr/>
          <p:nvPr/>
        </p:nvSpPr>
        <p:spPr>
          <a:xfrm rot="10800000">
            <a:off x="2005687" y="3090728"/>
            <a:ext cx="114300" cy="187973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6468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C54C03-2316-67CF-C80E-6ED9CABCF785}"/>
              </a:ext>
            </a:extLst>
          </p:cNvPr>
          <p:cNvSpPr>
            <a:spLocks noGrp="1"/>
          </p:cNvSpPr>
          <p:nvPr>
            <p:ph type="title"/>
          </p:nvPr>
        </p:nvSpPr>
        <p:spPr>
          <a:xfrm>
            <a:off x="510646" y="581025"/>
            <a:ext cx="8596668" cy="714375"/>
          </a:xfrm>
        </p:spPr>
        <p:txBody>
          <a:bodyPr/>
          <a:lstStyle/>
          <a:p>
            <a:r>
              <a:rPr lang="en-IN" sz="3600" b="1" u="sng" dirty="0">
                <a:solidFill>
                  <a:schemeClr val="accent6">
                    <a:lumMod val="50000"/>
                  </a:schemeClr>
                </a:solidFill>
              </a:rPr>
              <a:t>Idea for the solution: </a:t>
            </a:r>
            <a:endParaRPr lang="en-IN" dirty="0">
              <a:solidFill>
                <a:schemeClr val="accent6">
                  <a:lumMod val="50000"/>
                </a:schemeClr>
              </a:solidFill>
            </a:endParaRPr>
          </a:p>
        </p:txBody>
      </p:sp>
      <p:sp>
        <p:nvSpPr>
          <p:cNvPr id="3" name="Content Placeholder 2">
            <a:extLst>
              <a:ext uri="{FF2B5EF4-FFF2-40B4-BE49-F238E27FC236}">
                <a16:creationId xmlns="" xmlns:a16="http://schemas.microsoft.com/office/drawing/2014/main" id="{16C87C6D-11E3-213A-8FD4-3144411F5C3F}"/>
              </a:ext>
            </a:extLst>
          </p:cNvPr>
          <p:cNvSpPr>
            <a:spLocks noGrp="1"/>
          </p:cNvSpPr>
          <p:nvPr>
            <p:ph idx="1"/>
          </p:nvPr>
        </p:nvSpPr>
        <p:spPr>
          <a:xfrm>
            <a:off x="577321" y="1676399"/>
            <a:ext cx="8596668" cy="4638675"/>
          </a:xfrm>
        </p:spPr>
        <p:txBody>
          <a:bodyPr>
            <a:normAutofit fontScale="92500" lnSpcReduction="10000"/>
          </a:bodyPr>
          <a:lstStyle/>
          <a:p>
            <a:r>
              <a:rPr lang="en-GB" dirty="0"/>
              <a:t>At the front of the tool, there would be a chuck mechanism for holding interchangeable attachments, such as a screwdriver bit, a wrench adapter and a drill bit. The chuck would be easily adjustable to switch between attachments, with a simple mechanism to lock and release the bits.</a:t>
            </a:r>
          </a:p>
          <a:p>
            <a:r>
              <a:rPr lang="en-GB" dirty="0"/>
              <a:t>The tool would also feature a variable speed control, located on the body of the tool, allowing the user to adjust the speed to suit the task at hand. </a:t>
            </a:r>
          </a:p>
          <a:p>
            <a:r>
              <a:rPr lang="en-GB" dirty="0"/>
              <a:t>The chuck mechanism is a key component of a multi-tool that allows for the attachment of different tools and accessories. A chuck consists of three jaws that are evenly spaced. The jaws are operated by a sleeve that can be rotated to tighten or loosen the grip on the tool or accessory being held. </a:t>
            </a:r>
          </a:p>
          <a:p>
            <a:r>
              <a:rPr lang="en-GB" dirty="0"/>
              <a:t>A variable speed control allows the user to adjust the speed of the tool depending on the task at hand, making it easier to handle different materials and achieve greater precision. </a:t>
            </a:r>
          </a:p>
          <a:p>
            <a:r>
              <a:rPr lang="en-GB" dirty="0"/>
              <a:t>By varying the voltage supplied to the universal motor, the speed can be controlled. Lowering the voltage will result in lower speed, while increasing the voltage will result in higher speed.</a:t>
            </a:r>
            <a:endParaRPr lang="en-IN" dirty="0"/>
          </a:p>
        </p:txBody>
      </p:sp>
    </p:spTree>
    <p:extLst>
      <p:ext uri="{BB962C8B-B14F-4D97-AF65-F5344CB8AC3E}">
        <p14:creationId xmlns="" xmlns:p14="http://schemas.microsoft.com/office/powerpoint/2010/main" val="2376777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DFDF9D-C630-1742-67D7-3198758BDB48}"/>
              </a:ext>
            </a:extLst>
          </p:cNvPr>
          <p:cNvSpPr>
            <a:spLocks noGrp="1"/>
          </p:cNvSpPr>
          <p:nvPr>
            <p:ph type="title"/>
          </p:nvPr>
        </p:nvSpPr>
        <p:spPr>
          <a:xfrm>
            <a:off x="677334" y="609600"/>
            <a:ext cx="8596668" cy="45719"/>
          </a:xfrm>
        </p:spPr>
        <p:txBody>
          <a:bodyPr>
            <a:normAutofit fontScale="90000"/>
          </a:bodyPr>
          <a:lstStyle/>
          <a:p>
            <a:r>
              <a:rPr lang="en-IN" dirty="0"/>
              <a:t>   </a:t>
            </a:r>
          </a:p>
        </p:txBody>
      </p:sp>
      <p:sp>
        <p:nvSpPr>
          <p:cNvPr id="3" name="Content Placeholder 2">
            <a:extLst>
              <a:ext uri="{FF2B5EF4-FFF2-40B4-BE49-F238E27FC236}">
                <a16:creationId xmlns="" xmlns:a16="http://schemas.microsoft.com/office/drawing/2014/main" id="{2FE4E797-A97F-E6E5-8984-9229143B5847}"/>
              </a:ext>
            </a:extLst>
          </p:cNvPr>
          <p:cNvSpPr>
            <a:spLocks noGrp="1"/>
          </p:cNvSpPr>
          <p:nvPr>
            <p:ph idx="1"/>
          </p:nvPr>
        </p:nvSpPr>
        <p:spPr>
          <a:xfrm>
            <a:off x="677334" y="1008869"/>
            <a:ext cx="8596668" cy="5350799"/>
          </a:xfrm>
        </p:spPr>
        <p:txBody>
          <a:bodyPr/>
          <a:lstStyle/>
          <a:p>
            <a:r>
              <a:rPr lang="en-IN" dirty="0"/>
              <a:t>For drilling and screw driving action, we should attach either drill bit or screw driver bit to the chuck based on our need.</a:t>
            </a:r>
          </a:p>
          <a:p>
            <a:r>
              <a:rPr lang="en-IN" dirty="0"/>
              <a:t>We should adjust the tool speed based on the type of the task.</a:t>
            </a:r>
          </a:p>
          <a:p>
            <a:r>
              <a:rPr lang="en-GB" dirty="0"/>
              <a:t>A wrenching tool can't be directly attached to a keyless chuck since it requires a different mechanism to tighten or loosen bolts and nuts. </a:t>
            </a:r>
            <a:endParaRPr lang="en-IN" dirty="0"/>
          </a:p>
          <a:p>
            <a:r>
              <a:rPr lang="en-IN" dirty="0"/>
              <a:t>In order to perform wrenching action:</a:t>
            </a:r>
          </a:p>
        </p:txBody>
      </p:sp>
      <p:sp>
        <p:nvSpPr>
          <p:cNvPr id="5" name="Rectangle: Rounded Corners 4">
            <a:extLst>
              <a:ext uri="{FF2B5EF4-FFF2-40B4-BE49-F238E27FC236}">
                <a16:creationId xmlns="" xmlns:a16="http://schemas.microsoft.com/office/drawing/2014/main" id="{4A31E776-3591-8323-C0BE-500A2994C942}"/>
              </a:ext>
            </a:extLst>
          </p:cNvPr>
          <p:cNvSpPr/>
          <p:nvPr/>
        </p:nvSpPr>
        <p:spPr>
          <a:xfrm>
            <a:off x="3898161" y="3321844"/>
            <a:ext cx="1933575" cy="6334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 xmlns:a16="http://schemas.microsoft.com/office/drawing/2014/main" id="{DE11C506-801D-A186-30A5-7CA687F1DF09}"/>
              </a:ext>
            </a:extLst>
          </p:cNvPr>
          <p:cNvSpPr/>
          <p:nvPr/>
        </p:nvSpPr>
        <p:spPr>
          <a:xfrm>
            <a:off x="890588" y="3321844"/>
            <a:ext cx="1933575" cy="6334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 xmlns:a16="http://schemas.microsoft.com/office/drawing/2014/main" id="{F939B194-018F-34E4-2B64-9AAEF9BF9068}"/>
              </a:ext>
            </a:extLst>
          </p:cNvPr>
          <p:cNvSpPr/>
          <p:nvPr/>
        </p:nvSpPr>
        <p:spPr>
          <a:xfrm>
            <a:off x="6870872" y="3380725"/>
            <a:ext cx="1177752" cy="538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168C47F7-9D5D-CF40-311B-BE5ABEDBAB8E}"/>
              </a:ext>
            </a:extLst>
          </p:cNvPr>
          <p:cNvSpPr txBox="1"/>
          <p:nvPr/>
        </p:nvSpPr>
        <p:spPr>
          <a:xfrm>
            <a:off x="1028700" y="3471862"/>
            <a:ext cx="1735988" cy="369332"/>
          </a:xfrm>
          <a:prstGeom prst="rect">
            <a:avLst/>
          </a:prstGeom>
          <a:noFill/>
        </p:spPr>
        <p:txBody>
          <a:bodyPr wrap="none" rtlCol="0">
            <a:spAutoFit/>
          </a:bodyPr>
          <a:lstStyle/>
          <a:p>
            <a:r>
              <a:rPr lang="en-IN" dirty="0"/>
              <a:t>Wrenching tool</a:t>
            </a:r>
          </a:p>
        </p:txBody>
      </p:sp>
      <p:sp>
        <p:nvSpPr>
          <p:cNvPr id="10" name="TextBox 9">
            <a:extLst>
              <a:ext uri="{FF2B5EF4-FFF2-40B4-BE49-F238E27FC236}">
                <a16:creationId xmlns="" xmlns:a16="http://schemas.microsoft.com/office/drawing/2014/main" id="{1091C1EE-372D-C681-6E0F-2766D90FB8EE}"/>
              </a:ext>
            </a:extLst>
          </p:cNvPr>
          <p:cNvSpPr txBox="1"/>
          <p:nvPr/>
        </p:nvSpPr>
        <p:spPr>
          <a:xfrm>
            <a:off x="4028272" y="3465259"/>
            <a:ext cx="1838326" cy="369332"/>
          </a:xfrm>
          <a:prstGeom prst="rect">
            <a:avLst/>
          </a:prstGeom>
          <a:noFill/>
        </p:spPr>
        <p:txBody>
          <a:bodyPr wrap="square" rtlCol="0">
            <a:spAutoFit/>
          </a:bodyPr>
          <a:lstStyle/>
          <a:p>
            <a:r>
              <a:rPr lang="en-IN" dirty="0"/>
              <a:t>Socket adapter</a:t>
            </a:r>
          </a:p>
        </p:txBody>
      </p:sp>
      <p:sp>
        <p:nvSpPr>
          <p:cNvPr id="11" name="TextBox 10">
            <a:extLst>
              <a:ext uri="{FF2B5EF4-FFF2-40B4-BE49-F238E27FC236}">
                <a16:creationId xmlns="" xmlns:a16="http://schemas.microsoft.com/office/drawing/2014/main" id="{4429594F-C24E-C601-D97C-52747E17DA6A}"/>
              </a:ext>
            </a:extLst>
          </p:cNvPr>
          <p:cNvSpPr txBox="1"/>
          <p:nvPr/>
        </p:nvSpPr>
        <p:spPr>
          <a:xfrm>
            <a:off x="7056432" y="3453884"/>
            <a:ext cx="806631" cy="369332"/>
          </a:xfrm>
          <a:prstGeom prst="rect">
            <a:avLst/>
          </a:prstGeom>
          <a:noFill/>
        </p:spPr>
        <p:txBody>
          <a:bodyPr wrap="none" rtlCol="0">
            <a:spAutoFit/>
          </a:bodyPr>
          <a:lstStyle/>
          <a:p>
            <a:r>
              <a:rPr lang="en-IN" dirty="0"/>
              <a:t>Chuck</a:t>
            </a:r>
          </a:p>
        </p:txBody>
      </p:sp>
      <p:sp>
        <p:nvSpPr>
          <p:cNvPr id="12" name="Arrow: Right 11">
            <a:extLst>
              <a:ext uri="{FF2B5EF4-FFF2-40B4-BE49-F238E27FC236}">
                <a16:creationId xmlns="" xmlns:a16="http://schemas.microsoft.com/office/drawing/2014/main" id="{3E7CE6D5-D2C8-AEA6-B384-D2C3676DB85E}"/>
              </a:ext>
            </a:extLst>
          </p:cNvPr>
          <p:cNvSpPr/>
          <p:nvPr/>
        </p:nvSpPr>
        <p:spPr>
          <a:xfrm>
            <a:off x="2859025" y="3638550"/>
            <a:ext cx="100427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 xmlns:a16="http://schemas.microsoft.com/office/drawing/2014/main" id="{9B805103-D52F-C871-0FC3-03D0AEB294DD}"/>
              </a:ext>
            </a:extLst>
          </p:cNvPr>
          <p:cNvSpPr/>
          <p:nvPr/>
        </p:nvSpPr>
        <p:spPr>
          <a:xfrm>
            <a:off x="5866598" y="3638550"/>
            <a:ext cx="96282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152C81FD-3382-499C-F7B1-D5E319776AB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31736" y="4135646"/>
            <a:ext cx="1981200" cy="1924050"/>
          </a:xfrm>
          <a:prstGeom prst="rect">
            <a:avLst/>
          </a:prstGeom>
        </p:spPr>
      </p:pic>
      <p:sp>
        <p:nvSpPr>
          <p:cNvPr id="16" name="TextBox 15">
            <a:extLst>
              <a:ext uri="{FF2B5EF4-FFF2-40B4-BE49-F238E27FC236}">
                <a16:creationId xmlns="" xmlns:a16="http://schemas.microsoft.com/office/drawing/2014/main" id="{A3B2E8BE-22BD-6CF7-68B2-D506794A3B89}"/>
              </a:ext>
            </a:extLst>
          </p:cNvPr>
          <p:cNvSpPr txBox="1"/>
          <p:nvPr/>
        </p:nvSpPr>
        <p:spPr>
          <a:xfrm>
            <a:off x="487099" y="182106"/>
            <a:ext cx="6342326" cy="523220"/>
          </a:xfrm>
          <a:prstGeom prst="rect">
            <a:avLst/>
          </a:prstGeom>
          <a:noFill/>
        </p:spPr>
        <p:txBody>
          <a:bodyPr wrap="square">
            <a:spAutoFit/>
          </a:bodyPr>
          <a:lstStyle/>
          <a:p>
            <a:r>
              <a:rPr lang="en-IN" sz="2800" b="1" u="sng" dirty="0">
                <a:solidFill>
                  <a:schemeClr val="accent6">
                    <a:lumMod val="50000"/>
                  </a:schemeClr>
                </a:solidFill>
              </a:rPr>
              <a:t>Idea for the solution: </a:t>
            </a:r>
            <a:endParaRPr lang="en-IN" sz="2800" dirty="0">
              <a:solidFill>
                <a:schemeClr val="accent6">
                  <a:lumMod val="50000"/>
                </a:schemeClr>
              </a:solidFill>
            </a:endParaRPr>
          </a:p>
        </p:txBody>
      </p:sp>
      <p:pic>
        <p:nvPicPr>
          <p:cNvPr id="15" name="Picture 14" descr="wrench.jpg"/>
          <p:cNvPicPr>
            <a:picLocks noChangeAspect="1"/>
          </p:cNvPicPr>
          <p:nvPr/>
        </p:nvPicPr>
        <p:blipFill>
          <a:blip r:embed="rId3"/>
          <a:stretch>
            <a:fillRect/>
          </a:stretch>
        </p:blipFill>
        <p:spPr>
          <a:xfrm>
            <a:off x="1731151" y="4172533"/>
            <a:ext cx="2087015" cy="1957679"/>
          </a:xfrm>
          <a:prstGeom prst="rect">
            <a:avLst/>
          </a:prstGeom>
        </p:spPr>
      </p:pic>
    </p:spTree>
    <p:extLst>
      <p:ext uri="{BB962C8B-B14F-4D97-AF65-F5344CB8AC3E}">
        <p14:creationId xmlns="" xmlns:p14="http://schemas.microsoft.com/office/powerpoint/2010/main" val="34167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6532"/>
            <a:ext cx="8596668" cy="615820"/>
          </a:xfrm>
        </p:spPr>
        <p:txBody>
          <a:bodyPr>
            <a:normAutofit fontScale="90000"/>
          </a:bodyPr>
          <a:lstStyle/>
          <a:p>
            <a:r>
              <a:rPr lang="en-US" b="1" u="sng" dirty="0" smtClean="0"/>
              <a:t>Dimensions of Gears and Gear Ratio:</a:t>
            </a:r>
            <a:endParaRPr lang="en-US" b="1" u="sng" dirty="0"/>
          </a:p>
        </p:txBody>
      </p:sp>
      <p:sp>
        <p:nvSpPr>
          <p:cNvPr id="3" name="Content Placeholder 2"/>
          <p:cNvSpPr>
            <a:spLocks noGrp="1"/>
          </p:cNvSpPr>
          <p:nvPr>
            <p:ph idx="1"/>
          </p:nvPr>
        </p:nvSpPr>
        <p:spPr>
          <a:xfrm>
            <a:off x="677334" y="1147665"/>
            <a:ext cx="8596668" cy="4893698"/>
          </a:xfrm>
        </p:spPr>
        <p:txBody>
          <a:bodyPr/>
          <a:lstStyle/>
          <a:p>
            <a:r>
              <a:rPr lang="en-US" dirty="0" smtClean="0"/>
              <a:t>Generally gear ratio for output to input will be in the range of 2 to 4.For household needs, we will design it in such a way that the gear ratio will be 2.50.</a:t>
            </a:r>
          </a:p>
          <a:p>
            <a:r>
              <a:rPr lang="en-US" dirty="0" smtClean="0"/>
              <a:t>We must make sure that module of meshing                                                      gears should be same.</a:t>
            </a:r>
          </a:p>
          <a:p>
            <a:r>
              <a:rPr lang="en-US" dirty="0" smtClean="0"/>
              <a:t>By looking at the figure, d1 + d2 = d3 + d4.</a:t>
            </a:r>
          </a:p>
          <a:p>
            <a:r>
              <a:rPr lang="en-US" dirty="0" smtClean="0"/>
              <a:t>Velocity gain between 1 and 2 will be 2.00                                                    and between 3 and 4 will be 1.25.</a:t>
            </a:r>
          </a:p>
          <a:p>
            <a:r>
              <a:rPr lang="en-US" dirty="0" smtClean="0"/>
              <a:t>By satisfying all the above conditions, we get:</a:t>
            </a:r>
          </a:p>
          <a:p>
            <a:pPr>
              <a:buNone/>
            </a:pPr>
            <a:r>
              <a:rPr lang="en-US" dirty="0" smtClean="0"/>
              <a:t>     Diameter of gear 1 = 30mm. Number of teeth on gear 1 = 24.</a:t>
            </a:r>
          </a:p>
          <a:p>
            <a:pPr>
              <a:buNone/>
            </a:pPr>
            <a:r>
              <a:rPr lang="en-US" dirty="0" smtClean="0"/>
              <a:t>     Diameter of gear 2 = 15mm. Number of teeth on gear 1 = 12.</a:t>
            </a:r>
          </a:p>
          <a:p>
            <a:pPr>
              <a:buNone/>
            </a:pPr>
            <a:r>
              <a:rPr lang="en-US" dirty="0" smtClean="0"/>
              <a:t>     Diameter of gear 1 = 25mm. Number of teeth on gear 1 = 20.</a:t>
            </a:r>
          </a:p>
          <a:p>
            <a:pPr>
              <a:buNone/>
            </a:pPr>
            <a:r>
              <a:rPr lang="en-US" dirty="0" smtClean="0"/>
              <a:t>     Diameter of gear 1 = 20mm. Number of teeth on gear 1 = 16.   </a:t>
            </a:r>
            <a:endParaRPr lang="en-US" dirty="0"/>
          </a:p>
        </p:txBody>
      </p:sp>
      <p:pic>
        <p:nvPicPr>
          <p:cNvPr id="4" name="Picture 3" descr="IMG_20230419_030024.jpg"/>
          <p:cNvPicPr>
            <a:picLocks noChangeAspect="1"/>
          </p:cNvPicPr>
          <p:nvPr/>
        </p:nvPicPr>
        <p:blipFill>
          <a:blip r:embed="rId2" cstate="print"/>
          <a:stretch>
            <a:fillRect/>
          </a:stretch>
        </p:blipFill>
        <p:spPr>
          <a:xfrm>
            <a:off x="6427121" y="1978090"/>
            <a:ext cx="2667289" cy="19314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A97B9-F75B-E149-4C17-B6185F093929}"/>
              </a:ext>
            </a:extLst>
          </p:cNvPr>
          <p:cNvSpPr>
            <a:spLocks noGrp="1"/>
          </p:cNvSpPr>
          <p:nvPr>
            <p:ph type="title"/>
          </p:nvPr>
        </p:nvSpPr>
        <p:spPr>
          <a:xfrm>
            <a:off x="507925" y="235987"/>
            <a:ext cx="8596668" cy="723900"/>
          </a:xfrm>
        </p:spPr>
        <p:txBody>
          <a:bodyPr/>
          <a:lstStyle/>
          <a:p>
            <a:r>
              <a:rPr lang="en-IN" sz="3200" b="1" u="sng" dirty="0">
                <a:solidFill>
                  <a:schemeClr val="accent6">
                    <a:lumMod val="50000"/>
                  </a:schemeClr>
                </a:solidFill>
              </a:rPr>
              <a:t>COST AND MATERIAL ANAYSIS</a:t>
            </a:r>
            <a:r>
              <a:rPr lang="en-IN" b="1" dirty="0">
                <a:solidFill>
                  <a:schemeClr val="accent6">
                    <a:lumMod val="50000"/>
                  </a:schemeClr>
                </a:solidFill>
              </a:rPr>
              <a:t>:</a:t>
            </a:r>
          </a:p>
        </p:txBody>
      </p:sp>
      <p:sp>
        <p:nvSpPr>
          <p:cNvPr id="3" name="Content Placeholder 2">
            <a:extLst>
              <a:ext uri="{FF2B5EF4-FFF2-40B4-BE49-F238E27FC236}">
                <a16:creationId xmlns="" xmlns:a16="http://schemas.microsoft.com/office/drawing/2014/main" id="{7585FCC6-B0DB-DE40-E680-6D77ECBCAC1E}"/>
              </a:ext>
            </a:extLst>
          </p:cNvPr>
          <p:cNvSpPr>
            <a:spLocks noGrp="1"/>
          </p:cNvSpPr>
          <p:nvPr>
            <p:ph idx="1"/>
          </p:nvPr>
        </p:nvSpPr>
        <p:spPr>
          <a:xfrm>
            <a:off x="477309" y="1055689"/>
            <a:ext cx="8638116" cy="5278436"/>
          </a:xfrm>
        </p:spPr>
        <p:txBody>
          <a:bodyPr>
            <a:normAutofit/>
          </a:bodyPr>
          <a:lstStyle/>
          <a:p>
            <a:r>
              <a:rPr lang="en-IN" dirty="0">
                <a:solidFill>
                  <a:schemeClr val="tx1"/>
                </a:solidFill>
              </a:rPr>
              <a:t>The materials required are the following:</a:t>
            </a:r>
          </a:p>
          <a:p>
            <a:pPr marL="0" indent="0">
              <a:buNone/>
            </a:pPr>
            <a:r>
              <a:rPr lang="en-IN" dirty="0">
                <a:solidFill>
                  <a:schemeClr val="tx1"/>
                </a:solidFill>
              </a:rPr>
              <a:t> 	Gears                              - Carbon steel</a:t>
            </a:r>
          </a:p>
          <a:p>
            <a:pPr marL="0" indent="0">
              <a:buNone/>
            </a:pPr>
            <a:r>
              <a:rPr lang="en-IN" dirty="0">
                <a:solidFill>
                  <a:schemeClr val="tx1"/>
                </a:solidFill>
              </a:rPr>
              <a:t>	Shaft and Socket adapter - Aluminium</a:t>
            </a:r>
          </a:p>
          <a:p>
            <a:pPr marL="0" indent="0">
              <a:buNone/>
            </a:pPr>
            <a:r>
              <a:rPr lang="en-IN" dirty="0">
                <a:solidFill>
                  <a:schemeClr val="tx1"/>
                </a:solidFill>
              </a:rPr>
              <a:t>	Clutch Spring                   - Magnesium</a:t>
            </a:r>
          </a:p>
          <a:p>
            <a:pPr marL="0" indent="0">
              <a:buNone/>
            </a:pPr>
            <a:r>
              <a:rPr lang="en-IN" dirty="0">
                <a:solidFill>
                  <a:schemeClr val="tx1"/>
                </a:solidFill>
              </a:rPr>
              <a:t>	Chuck                              - Carbon fibre</a:t>
            </a:r>
          </a:p>
          <a:p>
            <a:pPr marL="0" indent="0">
              <a:buNone/>
            </a:pPr>
            <a:r>
              <a:rPr lang="en-IN" dirty="0">
                <a:solidFill>
                  <a:schemeClr val="tx1"/>
                </a:solidFill>
              </a:rPr>
              <a:t>	Material for outer casing</a:t>
            </a:r>
          </a:p>
          <a:p>
            <a:pPr marL="0" indent="0">
              <a:buNone/>
            </a:pPr>
            <a:r>
              <a:rPr lang="en-IN" dirty="0">
                <a:solidFill>
                  <a:schemeClr val="tx1"/>
                </a:solidFill>
              </a:rPr>
              <a:t>              of power tool </a:t>
            </a:r>
          </a:p>
          <a:p>
            <a:pPr marL="0" indent="0">
              <a:buNone/>
            </a:pPr>
            <a:r>
              <a:rPr lang="en-IN" dirty="0">
                <a:solidFill>
                  <a:schemeClr val="tx1"/>
                </a:solidFill>
              </a:rPr>
              <a:t>	Drill bits				    -  High Speed Steel</a:t>
            </a:r>
          </a:p>
          <a:p>
            <a:pPr marL="0" indent="0">
              <a:buNone/>
            </a:pPr>
            <a:r>
              <a:rPr lang="en-IN" dirty="0">
                <a:solidFill>
                  <a:schemeClr val="tx1"/>
                </a:solidFill>
              </a:rPr>
              <a:t>	Screw driver bits		    -  High Carbon steel</a:t>
            </a:r>
          </a:p>
          <a:p>
            <a:pPr marL="0" indent="0">
              <a:buNone/>
            </a:pPr>
            <a:r>
              <a:rPr lang="en-IN" dirty="0">
                <a:solidFill>
                  <a:schemeClr val="tx1"/>
                </a:solidFill>
              </a:rPr>
              <a:t>	Wrench				    -  Stainless Steel</a:t>
            </a:r>
          </a:p>
          <a:p>
            <a:pPr marL="0" indent="0">
              <a:buNone/>
            </a:pPr>
            <a:endParaRPr lang="en-IN" dirty="0">
              <a:solidFill>
                <a:schemeClr val="tx1"/>
              </a:solidFill>
            </a:endParaRPr>
          </a:p>
        </p:txBody>
      </p:sp>
      <p:sp>
        <p:nvSpPr>
          <p:cNvPr id="4" name="TextBox 3">
            <a:extLst>
              <a:ext uri="{FF2B5EF4-FFF2-40B4-BE49-F238E27FC236}">
                <a16:creationId xmlns="" xmlns:a16="http://schemas.microsoft.com/office/drawing/2014/main" id="{540D9AF4-A093-DF73-FA2B-2B043380092A}"/>
              </a:ext>
            </a:extLst>
          </p:cNvPr>
          <p:cNvSpPr txBox="1"/>
          <p:nvPr/>
        </p:nvSpPr>
        <p:spPr>
          <a:xfrm>
            <a:off x="3530202" y="3283744"/>
            <a:ext cx="4722019" cy="369332"/>
          </a:xfrm>
          <a:prstGeom prst="rect">
            <a:avLst/>
          </a:prstGeom>
          <a:noFill/>
        </p:spPr>
        <p:txBody>
          <a:bodyPr wrap="square" rtlCol="0">
            <a:spAutoFit/>
          </a:bodyPr>
          <a:lstStyle/>
          <a:p>
            <a:r>
              <a:rPr lang="en-IN" dirty="0"/>
              <a:t>- Acrylonitrile Butadiene Styrene[ABS]</a:t>
            </a:r>
          </a:p>
        </p:txBody>
      </p:sp>
    </p:spTree>
    <p:extLst>
      <p:ext uri="{BB962C8B-B14F-4D97-AF65-F5344CB8AC3E}">
        <p14:creationId xmlns="" xmlns:p14="http://schemas.microsoft.com/office/powerpoint/2010/main" val="414514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chemeClr val="accent6">
                    <a:lumMod val="50000"/>
                  </a:schemeClr>
                </a:solidFill>
              </a:rPr>
              <a:t>COST AND MATERIAL ANAYSIS</a:t>
            </a:r>
            <a:r>
              <a:rPr lang="en-IN" b="1" dirty="0" smtClean="0">
                <a:solidFill>
                  <a:schemeClr val="accent6">
                    <a:lumMod val="50000"/>
                  </a:schemeClr>
                </a:solidFill>
              </a:rPr>
              <a:t>:</a:t>
            </a:r>
            <a:endParaRPr lang="en-US" dirty="0"/>
          </a:p>
        </p:txBody>
      </p:sp>
      <p:graphicFrame>
        <p:nvGraphicFramePr>
          <p:cNvPr id="9" name="Content Placeholder 8"/>
          <p:cNvGraphicFramePr>
            <a:graphicFrameLocks noGrp="1"/>
          </p:cNvGraphicFramePr>
          <p:nvPr>
            <p:ph idx="1"/>
          </p:nvPr>
        </p:nvGraphicFramePr>
        <p:xfrm>
          <a:off x="435267" y="1567543"/>
          <a:ext cx="8596311" cy="3695992"/>
        </p:xfrm>
        <a:graphic>
          <a:graphicData uri="http://schemas.openxmlformats.org/drawingml/2006/table">
            <a:tbl>
              <a:tblPr firstRow="1" bandRow="1">
                <a:tableStyleId>{5C22544A-7EE6-4342-B048-85BDC9FD1C3A}</a:tableStyleId>
              </a:tblPr>
              <a:tblGrid>
                <a:gridCol w="2865437"/>
                <a:gridCol w="2865437"/>
                <a:gridCol w="2865437"/>
              </a:tblGrid>
              <a:tr h="460032">
                <a:tc>
                  <a:txBody>
                    <a:bodyPr/>
                    <a:lstStyle/>
                    <a:p>
                      <a:r>
                        <a:rPr lang="en-US" dirty="0" smtClean="0"/>
                        <a:t>S.NO</a:t>
                      </a:r>
                      <a:endParaRPr lang="en-US" dirty="0"/>
                    </a:p>
                  </a:txBody>
                  <a:tcPr/>
                </a:tc>
                <a:tc>
                  <a:txBody>
                    <a:bodyPr/>
                    <a:lstStyle/>
                    <a:p>
                      <a:r>
                        <a:rPr lang="en-US" dirty="0" smtClean="0"/>
                        <a:t>Component</a:t>
                      </a:r>
                      <a:endParaRPr lang="en-US" dirty="0"/>
                    </a:p>
                  </a:txBody>
                  <a:tcPr/>
                </a:tc>
                <a:tc>
                  <a:txBody>
                    <a:bodyPr/>
                    <a:lstStyle/>
                    <a:p>
                      <a:r>
                        <a:rPr lang="en-US" dirty="0" smtClean="0"/>
                        <a:t>Cost(Rs.)</a:t>
                      </a:r>
                      <a:endParaRPr lang="en-US" dirty="0"/>
                    </a:p>
                  </a:txBody>
                  <a:tcPr/>
                </a:tc>
              </a:tr>
              <a:tr h="370840">
                <a:tc>
                  <a:txBody>
                    <a:bodyPr/>
                    <a:lstStyle/>
                    <a:p>
                      <a:r>
                        <a:rPr lang="en-US" dirty="0" smtClean="0"/>
                        <a:t>  1</a:t>
                      </a:r>
                      <a:endParaRPr lang="en-US" dirty="0"/>
                    </a:p>
                  </a:txBody>
                  <a:tcPr/>
                </a:tc>
                <a:tc>
                  <a:txBody>
                    <a:bodyPr/>
                    <a:lstStyle/>
                    <a:p>
                      <a:r>
                        <a:rPr lang="en-US" dirty="0" smtClean="0"/>
                        <a:t>  Gears</a:t>
                      </a:r>
                      <a:endParaRPr lang="en-US" dirty="0"/>
                    </a:p>
                  </a:txBody>
                  <a:tcPr/>
                </a:tc>
                <a:tc>
                  <a:txBody>
                    <a:bodyPr/>
                    <a:lstStyle/>
                    <a:p>
                      <a:r>
                        <a:rPr lang="en-US" dirty="0" smtClean="0"/>
                        <a:t>  1500</a:t>
                      </a:r>
                      <a:endParaRPr lang="en-US" dirty="0"/>
                    </a:p>
                  </a:txBody>
                  <a:tcPr/>
                </a:tc>
              </a:tr>
              <a:tr h="370840">
                <a:tc>
                  <a:txBody>
                    <a:bodyPr/>
                    <a:lstStyle/>
                    <a:p>
                      <a:r>
                        <a:rPr lang="en-US" dirty="0" smtClean="0"/>
                        <a:t>  2</a:t>
                      </a:r>
                      <a:endParaRPr lang="en-US" dirty="0"/>
                    </a:p>
                  </a:txBody>
                  <a:tcPr/>
                </a:tc>
                <a:tc>
                  <a:txBody>
                    <a:bodyPr/>
                    <a:lstStyle/>
                    <a:p>
                      <a:r>
                        <a:rPr lang="en-US" dirty="0" smtClean="0"/>
                        <a:t>  Shaft</a:t>
                      </a:r>
                      <a:endParaRPr lang="en-US" dirty="0"/>
                    </a:p>
                  </a:txBody>
                  <a:tcPr/>
                </a:tc>
                <a:tc>
                  <a:txBody>
                    <a:bodyPr/>
                    <a:lstStyle/>
                    <a:p>
                      <a:r>
                        <a:rPr lang="en-US" dirty="0" smtClean="0"/>
                        <a:t>  200</a:t>
                      </a:r>
                      <a:endParaRPr lang="en-US" dirty="0"/>
                    </a:p>
                  </a:txBody>
                  <a:tcPr/>
                </a:tc>
              </a:tr>
              <a:tr h="370840">
                <a:tc>
                  <a:txBody>
                    <a:bodyPr/>
                    <a:lstStyle/>
                    <a:p>
                      <a:r>
                        <a:rPr lang="en-US" dirty="0" smtClean="0"/>
                        <a:t>  3</a:t>
                      </a:r>
                      <a:endParaRPr lang="en-US" dirty="0"/>
                    </a:p>
                  </a:txBody>
                  <a:tcPr/>
                </a:tc>
                <a:tc>
                  <a:txBody>
                    <a:bodyPr/>
                    <a:lstStyle/>
                    <a:p>
                      <a:r>
                        <a:rPr lang="en-US" dirty="0" smtClean="0"/>
                        <a:t>  Universal Motor</a:t>
                      </a:r>
                      <a:endParaRPr lang="en-US" dirty="0"/>
                    </a:p>
                  </a:txBody>
                  <a:tcPr/>
                </a:tc>
                <a:tc>
                  <a:txBody>
                    <a:bodyPr/>
                    <a:lstStyle/>
                    <a:p>
                      <a:r>
                        <a:rPr lang="en-US" dirty="0" smtClean="0"/>
                        <a:t>  1600</a:t>
                      </a:r>
                      <a:endParaRPr lang="en-US" dirty="0"/>
                    </a:p>
                  </a:txBody>
                  <a:tcPr/>
                </a:tc>
              </a:tr>
              <a:tr h="370840">
                <a:tc>
                  <a:txBody>
                    <a:bodyPr/>
                    <a:lstStyle/>
                    <a:p>
                      <a:r>
                        <a:rPr lang="en-US" dirty="0" smtClean="0"/>
                        <a:t>  4</a:t>
                      </a:r>
                      <a:endParaRPr lang="en-US" dirty="0"/>
                    </a:p>
                  </a:txBody>
                  <a:tcPr/>
                </a:tc>
                <a:tc>
                  <a:txBody>
                    <a:bodyPr/>
                    <a:lstStyle/>
                    <a:p>
                      <a:r>
                        <a:rPr lang="en-US" dirty="0" smtClean="0"/>
                        <a:t>  Chuck</a:t>
                      </a:r>
                      <a:endParaRPr lang="en-US" dirty="0"/>
                    </a:p>
                  </a:txBody>
                  <a:tcPr/>
                </a:tc>
                <a:tc>
                  <a:txBody>
                    <a:bodyPr/>
                    <a:lstStyle/>
                    <a:p>
                      <a:r>
                        <a:rPr lang="en-US" dirty="0" smtClean="0"/>
                        <a:t>  300</a:t>
                      </a:r>
                      <a:endParaRPr lang="en-US" dirty="0"/>
                    </a:p>
                  </a:txBody>
                  <a:tcPr/>
                </a:tc>
              </a:tr>
              <a:tr h="370840">
                <a:tc>
                  <a:txBody>
                    <a:bodyPr/>
                    <a:lstStyle/>
                    <a:p>
                      <a:r>
                        <a:rPr lang="en-US" dirty="0" smtClean="0"/>
                        <a:t>  5</a:t>
                      </a:r>
                      <a:endParaRPr lang="en-US" dirty="0"/>
                    </a:p>
                  </a:txBody>
                  <a:tcPr/>
                </a:tc>
                <a:tc>
                  <a:txBody>
                    <a:bodyPr/>
                    <a:lstStyle/>
                    <a:p>
                      <a:r>
                        <a:rPr lang="en-US" dirty="0" smtClean="0"/>
                        <a:t>  Socket Adaptor</a:t>
                      </a:r>
                      <a:endParaRPr lang="en-US" dirty="0"/>
                    </a:p>
                  </a:txBody>
                  <a:tcPr/>
                </a:tc>
                <a:tc>
                  <a:txBody>
                    <a:bodyPr/>
                    <a:lstStyle/>
                    <a:p>
                      <a:r>
                        <a:rPr lang="en-US" dirty="0" smtClean="0"/>
                        <a:t>  500</a:t>
                      </a:r>
                      <a:endParaRPr lang="en-US" dirty="0"/>
                    </a:p>
                  </a:txBody>
                  <a:tcPr/>
                </a:tc>
              </a:tr>
              <a:tr h="370840">
                <a:tc>
                  <a:txBody>
                    <a:bodyPr/>
                    <a:lstStyle/>
                    <a:p>
                      <a:r>
                        <a:rPr lang="en-US" dirty="0" smtClean="0"/>
                        <a:t>  6</a:t>
                      </a:r>
                      <a:endParaRPr lang="en-US" dirty="0"/>
                    </a:p>
                  </a:txBody>
                  <a:tcPr/>
                </a:tc>
                <a:tc>
                  <a:txBody>
                    <a:bodyPr/>
                    <a:lstStyle/>
                    <a:p>
                      <a:r>
                        <a:rPr lang="en-US" dirty="0" smtClean="0"/>
                        <a:t>  Outer Case</a:t>
                      </a:r>
                      <a:endParaRPr lang="en-US" dirty="0"/>
                    </a:p>
                  </a:txBody>
                  <a:tcPr/>
                </a:tc>
                <a:tc>
                  <a:txBody>
                    <a:bodyPr/>
                    <a:lstStyle/>
                    <a:p>
                      <a:r>
                        <a:rPr lang="en-US" dirty="0" smtClean="0"/>
                        <a:t>  500</a:t>
                      </a:r>
                      <a:endParaRPr lang="en-US" dirty="0"/>
                    </a:p>
                  </a:txBody>
                  <a:tcPr/>
                </a:tc>
              </a:tr>
              <a:tr h="370840">
                <a:tc>
                  <a:txBody>
                    <a:bodyPr/>
                    <a:lstStyle/>
                    <a:p>
                      <a:r>
                        <a:rPr lang="en-US" dirty="0" smtClean="0"/>
                        <a:t>  7</a:t>
                      </a:r>
                      <a:endParaRPr lang="en-US" dirty="0"/>
                    </a:p>
                  </a:txBody>
                  <a:tcPr/>
                </a:tc>
                <a:tc>
                  <a:txBody>
                    <a:bodyPr/>
                    <a:lstStyle/>
                    <a:p>
                      <a:r>
                        <a:rPr lang="en-US" dirty="0" smtClean="0"/>
                        <a:t>  Screw driver , drill bits      and</a:t>
                      </a:r>
                      <a:r>
                        <a:rPr lang="en-US" baseline="0" dirty="0" smtClean="0"/>
                        <a:t> </a:t>
                      </a:r>
                      <a:r>
                        <a:rPr lang="en-US" dirty="0" smtClean="0"/>
                        <a:t>wrench tool</a:t>
                      </a:r>
                      <a:endParaRPr lang="en-US" dirty="0"/>
                    </a:p>
                  </a:txBody>
                  <a:tcPr/>
                </a:tc>
                <a:tc>
                  <a:txBody>
                    <a:bodyPr/>
                    <a:lstStyle/>
                    <a:p>
                      <a:r>
                        <a:rPr lang="en-US" dirty="0" smtClean="0"/>
                        <a:t>  600</a:t>
                      </a:r>
                      <a:endParaRPr lang="en-US" dirty="0"/>
                    </a:p>
                  </a:txBody>
                  <a:tcPr/>
                </a:tc>
              </a:tr>
              <a:tr h="370840">
                <a:tc>
                  <a:txBody>
                    <a:bodyPr/>
                    <a:lstStyle/>
                    <a:p>
                      <a:r>
                        <a:rPr lang="en-US" dirty="0" smtClean="0"/>
                        <a:t>  8</a:t>
                      </a:r>
                      <a:endParaRPr lang="en-US" dirty="0"/>
                    </a:p>
                  </a:txBody>
                  <a:tcPr/>
                </a:tc>
                <a:tc>
                  <a:txBody>
                    <a:bodyPr/>
                    <a:lstStyle/>
                    <a:p>
                      <a:r>
                        <a:rPr lang="en-US" dirty="0" smtClean="0"/>
                        <a:t>  Additional costs</a:t>
                      </a:r>
                      <a:endParaRPr lang="en-US" dirty="0"/>
                    </a:p>
                  </a:txBody>
                  <a:tcPr/>
                </a:tc>
                <a:tc>
                  <a:txBody>
                    <a:bodyPr/>
                    <a:lstStyle/>
                    <a:p>
                      <a:r>
                        <a:rPr lang="en-US" dirty="0" smtClean="0"/>
                        <a:t>  1000</a:t>
                      </a:r>
                      <a:endParaRPr lang="en-US" dirty="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chemeClr val="accent6">
                    <a:lumMod val="50000"/>
                  </a:schemeClr>
                </a:solidFill>
              </a:rPr>
              <a:t>COST AND MATERIAL ANAYSIS</a:t>
            </a:r>
            <a:r>
              <a:rPr lang="en-IN" b="1" dirty="0" smtClean="0">
                <a:solidFill>
                  <a:schemeClr val="accent6">
                    <a:lumMod val="50000"/>
                  </a:schemeClr>
                </a:solidFill>
              </a:rPr>
              <a:t>:</a:t>
            </a:r>
            <a:endParaRPr lang="en-US" dirty="0"/>
          </a:p>
        </p:txBody>
      </p:sp>
      <p:sp>
        <p:nvSpPr>
          <p:cNvPr id="3" name="Content Placeholder 2"/>
          <p:cNvSpPr>
            <a:spLocks noGrp="1"/>
          </p:cNvSpPr>
          <p:nvPr>
            <p:ph idx="1"/>
          </p:nvPr>
        </p:nvSpPr>
        <p:spPr/>
        <p:txBody>
          <a:bodyPr>
            <a:normAutofit/>
          </a:bodyPr>
          <a:lstStyle/>
          <a:p>
            <a:r>
              <a:rPr lang="en-US" sz="2800" dirty="0" smtClean="0"/>
              <a:t>Total rough estimate cost of manufacturing 						=Cost(1+2+3+4+5+6+7+8 )</a:t>
            </a:r>
          </a:p>
          <a:p>
            <a:pPr>
              <a:buNone/>
            </a:pPr>
            <a:r>
              <a:rPr lang="en-US" sz="2800" dirty="0" smtClean="0"/>
              <a:t>					=1500+200+1600+300+500+500+600+1000</a:t>
            </a:r>
          </a:p>
          <a:p>
            <a:pPr>
              <a:buNone/>
            </a:pPr>
            <a:r>
              <a:rPr lang="en-US" sz="2800" dirty="0" smtClean="0"/>
              <a:t>					= 6200/-</a:t>
            </a:r>
          </a:p>
          <a:p>
            <a:pPr>
              <a:buNone/>
            </a:pPr>
            <a:endParaRPr lang="en-US" sz="2800" dirty="0" smtClean="0"/>
          </a:p>
          <a:p>
            <a:pPr>
              <a:buNone/>
            </a:pPr>
            <a:r>
              <a:rPr lang="en-US" sz="2800" dirty="0" smtClean="0"/>
              <a:t>													</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E26A89-D8FE-E8FD-D804-70EB4B670834}"/>
              </a:ext>
            </a:extLst>
          </p:cNvPr>
          <p:cNvSpPr>
            <a:spLocks noGrp="1"/>
          </p:cNvSpPr>
          <p:nvPr>
            <p:ph type="title"/>
          </p:nvPr>
        </p:nvSpPr>
        <p:spPr>
          <a:xfrm>
            <a:off x="838200" y="365125"/>
            <a:ext cx="10515600" cy="961651"/>
          </a:xfrm>
        </p:spPr>
        <p:txBody>
          <a:bodyPr>
            <a:normAutofit/>
          </a:bodyPr>
          <a:lstStyle/>
          <a:p>
            <a:r>
              <a:rPr lang="en-IN" sz="3600" b="1" u="sng" dirty="0"/>
              <a:t>INTRODUCTION:</a:t>
            </a:r>
          </a:p>
        </p:txBody>
      </p:sp>
      <p:sp>
        <p:nvSpPr>
          <p:cNvPr id="3" name="Content Placeholder 2">
            <a:extLst>
              <a:ext uri="{FF2B5EF4-FFF2-40B4-BE49-F238E27FC236}">
                <a16:creationId xmlns="" xmlns:a16="http://schemas.microsoft.com/office/drawing/2014/main" id="{632BD7D7-A89C-3A66-FCB5-7FEDF9DC54A8}"/>
              </a:ext>
            </a:extLst>
          </p:cNvPr>
          <p:cNvSpPr>
            <a:spLocks noGrp="1"/>
          </p:cNvSpPr>
          <p:nvPr>
            <p:ph idx="1"/>
          </p:nvPr>
        </p:nvSpPr>
        <p:spPr>
          <a:xfrm>
            <a:off x="838200" y="1326776"/>
            <a:ext cx="10515600" cy="4850187"/>
          </a:xfrm>
        </p:spPr>
        <p:txBody>
          <a:bodyPr>
            <a:normAutofit/>
          </a:bodyPr>
          <a:lstStyle/>
          <a:p>
            <a:pPr marL="0" indent="0">
              <a:buNone/>
            </a:pPr>
            <a:r>
              <a:rPr lang="en-IN" sz="2400" u="sng" dirty="0"/>
              <a:t>What is a Universal power tool</a:t>
            </a:r>
            <a:r>
              <a:rPr lang="en-IN" sz="2400" dirty="0"/>
              <a:t> ?</a:t>
            </a:r>
            <a:endParaRPr lang="en-IN" sz="2400" u="sng" dirty="0"/>
          </a:p>
          <a:p>
            <a:r>
              <a:rPr lang="en-IN" sz="2400" dirty="0"/>
              <a:t>A Universal power tool is technically a power driven hand tool and a portable one. The main part of universal power tool is universal motor due to it’s high starting torque.</a:t>
            </a:r>
          </a:p>
        </p:txBody>
      </p:sp>
      <p:pic>
        <p:nvPicPr>
          <p:cNvPr id="6" name="Picture 5">
            <a:extLst>
              <a:ext uri="{FF2B5EF4-FFF2-40B4-BE49-F238E27FC236}">
                <a16:creationId xmlns="" xmlns:a16="http://schemas.microsoft.com/office/drawing/2014/main" id="{A80A9294-1D4B-E92A-5523-E108D27635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253754" y="3602831"/>
            <a:ext cx="2438400" cy="2438400"/>
          </a:xfrm>
          <a:prstGeom prst="rect">
            <a:avLst/>
          </a:prstGeom>
        </p:spPr>
      </p:pic>
    </p:spTree>
    <p:extLst>
      <p:ext uri="{BB962C8B-B14F-4D97-AF65-F5344CB8AC3E}">
        <p14:creationId xmlns="" xmlns:p14="http://schemas.microsoft.com/office/powerpoint/2010/main" val="393361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673" y="553617"/>
            <a:ext cx="8596668" cy="1320800"/>
          </a:xfrm>
        </p:spPr>
        <p:txBody>
          <a:bodyPr/>
          <a:lstStyle/>
          <a:p>
            <a:r>
              <a:rPr lang="en-US" b="1" u="sng" dirty="0" smtClean="0">
                <a:solidFill>
                  <a:schemeClr val="accent6">
                    <a:lumMod val="50000"/>
                  </a:schemeClr>
                </a:solidFill>
              </a:rPr>
              <a:t>Advantages:</a:t>
            </a:r>
            <a:endParaRPr lang="en-US" b="1" u="sng" dirty="0">
              <a:solidFill>
                <a:schemeClr val="accent6">
                  <a:lumMod val="50000"/>
                </a:schemeClr>
              </a:solidFill>
            </a:endParaRPr>
          </a:p>
        </p:txBody>
      </p:sp>
      <p:sp>
        <p:nvSpPr>
          <p:cNvPr id="3" name="Content Placeholder 2"/>
          <p:cNvSpPr>
            <a:spLocks noGrp="1"/>
          </p:cNvSpPr>
          <p:nvPr>
            <p:ph idx="1"/>
          </p:nvPr>
        </p:nvSpPr>
        <p:spPr>
          <a:xfrm>
            <a:off x="677334" y="1698171"/>
            <a:ext cx="8596668" cy="4343191"/>
          </a:xfrm>
        </p:spPr>
        <p:txBody>
          <a:bodyPr/>
          <a:lstStyle/>
          <a:p>
            <a:r>
              <a:rPr lang="en-US" sz="2400" dirty="0" smtClean="0"/>
              <a:t>Compact and light weight</a:t>
            </a:r>
          </a:p>
          <a:p>
            <a:r>
              <a:rPr lang="en-US" sz="2400" dirty="0" smtClean="0"/>
              <a:t>Cost Effective</a:t>
            </a:r>
          </a:p>
          <a:p>
            <a:r>
              <a:rPr lang="en-US" sz="2400" dirty="0" smtClean="0"/>
              <a:t>Portability</a:t>
            </a:r>
          </a:p>
          <a:p>
            <a:r>
              <a:rPr lang="en-US" sz="2400" dirty="0" smtClean="0"/>
              <a:t>Time Saving</a:t>
            </a:r>
          </a:p>
          <a:p>
            <a:r>
              <a:rPr lang="en-US" sz="2400" dirty="0" smtClean="0"/>
              <a:t>Flexibility</a:t>
            </a:r>
          </a:p>
          <a:p>
            <a:r>
              <a:rPr lang="en-US" sz="2400" dirty="0" smtClean="0"/>
              <a:t>Space Saving</a:t>
            </a:r>
          </a:p>
          <a:p>
            <a:endParaRPr lang="en-US" sz="2400" dirty="0" smtClean="0"/>
          </a:p>
          <a:p>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BDBEEA-250C-109C-F705-9DF5C1F43AF0}"/>
              </a:ext>
            </a:extLst>
          </p:cNvPr>
          <p:cNvSpPr>
            <a:spLocks noGrp="1"/>
          </p:cNvSpPr>
          <p:nvPr>
            <p:ph type="title"/>
          </p:nvPr>
        </p:nvSpPr>
        <p:spPr>
          <a:xfrm>
            <a:off x="838200" y="365126"/>
            <a:ext cx="10515600" cy="154828"/>
          </a:xfrm>
        </p:spPr>
        <p:txBody>
          <a:bodyPr>
            <a:normAutofit fontScale="90000"/>
          </a:bodyPr>
          <a:lstStyle/>
          <a:p>
            <a:r>
              <a:rPr lang="en-IN" dirty="0"/>
              <a:t>   </a:t>
            </a:r>
          </a:p>
        </p:txBody>
      </p:sp>
      <p:sp>
        <p:nvSpPr>
          <p:cNvPr id="3" name="Content Placeholder 2">
            <a:extLst>
              <a:ext uri="{FF2B5EF4-FFF2-40B4-BE49-F238E27FC236}">
                <a16:creationId xmlns="" xmlns:a16="http://schemas.microsoft.com/office/drawing/2014/main" id="{C18C334F-9ED7-51EB-F97B-929221EE7EE2}"/>
              </a:ext>
            </a:extLst>
          </p:cNvPr>
          <p:cNvSpPr>
            <a:spLocks noGrp="1"/>
          </p:cNvSpPr>
          <p:nvPr>
            <p:ph idx="1"/>
          </p:nvPr>
        </p:nvSpPr>
        <p:spPr>
          <a:xfrm>
            <a:off x="838200" y="519954"/>
            <a:ext cx="10515600" cy="5657009"/>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4400" dirty="0"/>
              <a:t>              </a:t>
            </a:r>
            <a:r>
              <a:rPr lang="en-IN" sz="4400" b="1" dirty="0">
                <a:latin typeface="ItalicT" panose="00000400000000000000" pitchFamily="2" charset="0"/>
                <a:ea typeface="Calibri" panose="020F0502020204030204" pitchFamily="34" charset="0"/>
                <a:cs typeface="ItalicT" panose="00000400000000000000" pitchFamily="2" charset="0"/>
              </a:rPr>
              <a:t>THANK YOU…</a:t>
            </a:r>
            <a:r>
              <a:rPr lang="en-IN" sz="4400" b="1" dirty="0">
                <a:latin typeface="ItalicT" panose="00000400000000000000" pitchFamily="2" charset="0"/>
                <a:cs typeface="ItalicT" panose="00000400000000000000" pitchFamily="2" charset="0"/>
              </a:rPr>
              <a:t>  </a:t>
            </a:r>
          </a:p>
          <a:p>
            <a:pPr marL="0" indent="0">
              <a:buNone/>
            </a:pPr>
            <a:endParaRPr lang="en-IN" dirty="0"/>
          </a:p>
        </p:txBody>
      </p:sp>
      <p:sp>
        <p:nvSpPr>
          <p:cNvPr id="4" name="TextBox 3">
            <a:extLst>
              <a:ext uri="{FF2B5EF4-FFF2-40B4-BE49-F238E27FC236}">
                <a16:creationId xmlns="" xmlns:a16="http://schemas.microsoft.com/office/drawing/2014/main" id="{9CE50B7B-91C3-068F-D003-803EE74F7513}"/>
              </a:ext>
            </a:extLst>
          </p:cNvPr>
          <p:cNvSpPr txBox="1"/>
          <p:nvPr/>
        </p:nvSpPr>
        <p:spPr>
          <a:xfrm>
            <a:off x="6562165" y="3810000"/>
            <a:ext cx="3316941" cy="1200329"/>
          </a:xfrm>
          <a:prstGeom prst="rect">
            <a:avLst/>
          </a:prstGeom>
          <a:noFill/>
        </p:spPr>
        <p:txBody>
          <a:bodyPr wrap="square" rtlCol="0">
            <a:spAutoFit/>
          </a:bodyPr>
          <a:lstStyle/>
          <a:p>
            <a:r>
              <a:rPr lang="en-IN" dirty="0" err="1"/>
              <a:t>Sreeram</a:t>
            </a:r>
            <a:r>
              <a:rPr lang="en-IN" dirty="0"/>
              <a:t> Rohan – 200103076</a:t>
            </a:r>
          </a:p>
          <a:p>
            <a:r>
              <a:rPr lang="en-IN" dirty="0" err="1"/>
              <a:t>Mergu</a:t>
            </a:r>
            <a:r>
              <a:rPr lang="en-IN" dirty="0"/>
              <a:t> </a:t>
            </a:r>
            <a:r>
              <a:rPr lang="en-IN" dirty="0" err="1"/>
              <a:t>Vishwaja</a:t>
            </a:r>
            <a:r>
              <a:rPr lang="en-IN" dirty="0"/>
              <a:t> – 200103077</a:t>
            </a:r>
          </a:p>
          <a:p>
            <a:r>
              <a:rPr lang="en-IN" dirty="0"/>
              <a:t>Sweshik </a:t>
            </a:r>
            <a:r>
              <a:rPr lang="en-IN" dirty="0" err="1"/>
              <a:t>Nekkanti</a:t>
            </a:r>
            <a:r>
              <a:rPr lang="en-IN" dirty="0"/>
              <a:t> – 200103083</a:t>
            </a:r>
          </a:p>
          <a:p>
            <a:r>
              <a:rPr lang="en-IN" dirty="0" err="1"/>
              <a:t>Sripathi</a:t>
            </a:r>
            <a:r>
              <a:rPr lang="en-IN" dirty="0"/>
              <a:t> Sriram - 200103108</a:t>
            </a:r>
          </a:p>
        </p:txBody>
      </p:sp>
    </p:spTree>
    <p:extLst>
      <p:ext uri="{BB962C8B-B14F-4D97-AF65-F5344CB8AC3E}">
        <p14:creationId xmlns="" xmlns:p14="http://schemas.microsoft.com/office/powerpoint/2010/main" val="189157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3DED77-C3E1-9049-094B-A78C1D61071C}"/>
              </a:ext>
            </a:extLst>
          </p:cNvPr>
          <p:cNvSpPr>
            <a:spLocks noGrp="1"/>
          </p:cNvSpPr>
          <p:nvPr>
            <p:ph type="title"/>
          </p:nvPr>
        </p:nvSpPr>
        <p:spPr>
          <a:xfrm>
            <a:off x="838200" y="365126"/>
            <a:ext cx="10515600" cy="818216"/>
          </a:xfrm>
        </p:spPr>
        <p:txBody>
          <a:bodyPr>
            <a:normAutofit/>
          </a:bodyPr>
          <a:lstStyle/>
          <a:p>
            <a:r>
              <a:rPr lang="en-IN" sz="3600" b="1" u="sng" dirty="0"/>
              <a:t>Universal Motor:</a:t>
            </a:r>
          </a:p>
        </p:txBody>
      </p:sp>
      <p:sp>
        <p:nvSpPr>
          <p:cNvPr id="3" name="Content Placeholder 2">
            <a:extLst>
              <a:ext uri="{FF2B5EF4-FFF2-40B4-BE49-F238E27FC236}">
                <a16:creationId xmlns="" xmlns:a16="http://schemas.microsoft.com/office/drawing/2014/main" id="{EFB29D07-0439-8850-7189-A881002B7F70}"/>
              </a:ext>
            </a:extLst>
          </p:cNvPr>
          <p:cNvSpPr>
            <a:spLocks noGrp="1"/>
          </p:cNvSpPr>
          <p:nvPr>
            <p:ph idx="1"/>
          </p:nvPr>
        </p:nvSpPr>
        <p:spPr>
          <a:xfrm>
            <a:off x="838200" y="1183342"/>
            <a:ext cx="10515600" cy="4993621"/>
          </a:xfrm>
        </p:spPr>
        <p:txBody>
          <a:bodyPr>
            <a:normAutofit/>
          </a:bodyPr>
          <a:lstStyle/>
          <a:p>
            <a:r>
              <a:rPr lang="en-IN" sz="2400" dirty="0"/>
              <a:t>A universal motor is type of motor which runs on both AC and DC power supplies.</a:t>
            </a:r>
            <a:r>
              <a:rPr lang="en-US" sz="2400" b="0" i="0" dirty="0">
                <a:solidFill>
                  <a:srgbClr val="333333"/>
                </a:solidFill>
                <a:effectLst/>
                <a:latin typeface="Roboto" panose="020B0604020202020204" pitchFamily="2" charset="0"/>
              </a:rPr>
              <a:t> Regardless of AC or DC supply, universal motors work on the same principle that DC series motors work on.</a:t>
            </a:r>
            <a:endParaRPr lang="en-IN" sz="2400" dirty="0"/>
          </a:p>
        </p:txBody>
      </p:sp>
      <p:pic>
        <p:nvPicPr>
          <p:cNvPr id="5" name="Picture 4">
            <a:extLst>
              <a:ext uri="{FF2B5EF4-FFF2-40B4-BE49-F238E27FC236}">
                <a16:creationId xmlns="" xmlns:a16="http://schemas.microsoft.com/office/drawing/2014/main" id="{932F1A1C-E549-EAF0-D965-D4216D75A98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99217" y="2992250"/>
            <a:ext cx="5485560" cy="2478163"/>
          </a:xfrm>
          <a:prstGeom prst="rect">
            <a:avLst/>
          </a:prstGeom>
        </p:spPr>
      </p:pic>
    </p:spTree>
    <p:extLst>
      <p:ext uri="{BB962C8B-B14F-4D97-AF65-F5344CB8AC3E}">
        <p14:creationId xmlns="" xmlns:p14="http://schemas.microsoft.com/office/powerpoint/2010/main" val="2219117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ADDA0E-57EE-0F50-F0CB-C827A2D57E04}"/>
              </a:ext>
            </a:extLst>
          </p:cNvPr>
          <p:cNvSpPr>
            <a:spLocks noGrp="1"/>
          </p:cNvSpPr>
          <p:nvPr>
            <p:ph type="title"/>
          </p:nvPr>
        </p:nvSpPr>
        <p:spPr>
          <a:xfrm>
            <a:off x="838200" y="365126"/>
            <a:ext cx="10515600" cy="988545"/>
          </a:xfrm>
        </p:spPr>
        <p:txBody>
          <a:bodyPr>
            <a:normAutofit/>
          </a:bodyPr>
          <a:lstStyle/>
          <a:p>
            <a:r>
              <a:rPr lang="en-IN" sz="3600" b="1" u="sng" dirty="0"/>
              <a:t>PROBLEM FORMULATION:</a:t>
            </a:r>
          </a:p>
        </p:txBody>
      </p:sp>
      <p:sp>
        <p:nvSpPr>
          <p:cNvPr id="3" name="Content Placeholder 2">
            <a:extLst>
              <a:ext uri="{FF2B5EF4-FFF2-40B4-BE49-F238E27FC236}">
                <a16:creationId xmlns="" xmlns:a16="http://schemas.microsoft.com/office/drawing/2014/main" id="{3133C00E-82B9-D1A4-A39C-505A1D5A872B}"/>
              </a:ext>
            </a:extLst>
          </p:cNvPr>
          <p:cNvSpPr>
            <a:spLocks noGrp="1"/>
          </p:cNvSpPr>
          <p:nvPr>
            <p:ph idx="1"/>
          </p:nvPr>
        </p:nvSpPr>
        <p:spPr>
          <a:xfrm>
            <a:off x="838200" y="1353671"/>
            <a:ext cx="10515600" cy="4823292"/>
          </a:xfrm>
        </p:spPr>
        <p:txBody>
          <a:bodyPr>
            <a:normAutofit/>
          </a:bodyPr>
          <a:lstStyle/>
          <a:p>
            <a:r>
              <a:rPr lang="en-IN" sz="2400" dirty="0"/>
              <a:t>Operations like drilling, wrenching, screwdriving can be performed by respective individual tools </a:t>
            </a:r>
            <a:r>
              <a:rPr lang="en-IN" sz="2400" dirty="0" err="1"/>
              <a:t>i.e</a:t>
            </a:r>
            <a:r>
              <a:rPr lang="en-IN" sz="2400" dirty="0"/>
              <a:t>, power drill, impact wrench, power screwdriver. The motive is to accumulate all the functions in one tool for household purpose, to make it accessible to everyone in one tool.</a:t>
            </a:r>
          </a:p>
          <a:p>
            <a:pPr>
              <a:buNone/>
            </a:pPr>
            <a:r>
              <a:rPr lang="en-IN" sz="2400" dirty="0"/>
              <a:t>Drilling, Wrenching, Hammering, Screwdriving operations should be </a:t>
            </a:r>
            <a:r>
              <a:rPr lang="en-IN" sz="2400" dirty="0" smtClean="0"/>
              <a:t>carried out </a:t>
            </a:r>
            <a:r>
              <a:rPr lang="en-IN" sz="2400" dirty="0"/>
              <a:t>in a single power tool just by switching the orientation and combinations of the gears, shafts and electric circuits in power tool.</a:t>
            </a:r>
          </a:p>
          <a:p>
            <a:endParaRPr lang="en-IN" dirty="0"/>
          </a:p>
          <a:p>
            <a:endParaRPr lang="en-IN" dirty="0"/>
          </a:p>
          <a:p>
            <a:pPr marL="0" indent="0">
              <a:buNone/>
            </a:pPr>
            <a:r>
              <a:rPr lang="en-IN" dirty="0"/>
              <a:t> </a:t>
            </a:r>
          </a:p>
        </p:txBody>
      </p:sp>
    </p:spTree>
    <p:extLst>
      <p:ext uri="{BB962C8B-B14F-4D97-AF65-F5344CB8AC3E}">
        <p14:creationId xmlns="" xmlns:p14="http://schemas.microsoft.com/office/powerpoint/2010/main" val="144691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AD824C-95B7-1686-8BA4-18F7803E8F56}"/>
              </a:ext>
            </a:extLst>
          </p:cNvPr>
          <p:cNvSpPr>
            <a:spLocks noGrp="1"/>
          </p:cNvSpPr>
          <p:nvPr>
            <p:ph type="title"/>
          </p:nvPr>
        </p:nvSpPr>
        <p:spPr/>
        <p:txBody>
          <a:bodyPr>
            <a:normAutofit/>
          </a:bodyPr>
          <a:lstStyle/>
          <a:p>
            <a:r>
              <a:rPr lang="en-IN" sz="3600" b="1" u="sng" dirty="0"/>
              <a:t>MARKET SURVEY:</a:t>
            </a:r>
          </a:p>
        </p:txBody>
      </p:sp>
      <p:sp>
        <p:nvSpPr>
          <p:cNvPr id="3" name="Content Placeholder 2">
            <a:extLst>
              <a:ext uri="{FF2B5EF4-FFF2-40B4-BE49-F238E27FC236}">
                <a16:creationId xmlns="" xmlns:a16="http://schemas.microsoft.com/office/drawing/2014/main" id="{40F4EF41-4860-907E-1E7F-EBB41A92280B}"/>
              </a:ext>
            </a:extLst>
          </p:cNvPr>
          <p:cNvSpPr>
            <a:spLocks noGrp="1"/>
          </p:cNvSpPr>
          <p:nvPr>
            <p:ph idx="1"/>
          </p:nvPr>
        </p:nvSpPr>
        <p:spPr>
          <a:xfrm>
            <a:off x="838200" y="1422213"/>
            <a:ext cx="10515600" cy="4351338"/>
          </a:xfrm>
        </p:spPr>
        <p:txBody>
          <a:bodyPr>
            <a:normAutofit/>
          </a:bodyPr>
          <a:lstStyle/>
          <a:p>
            <a:r>
              <a:rPr lang="en-IN" sz="2400" dirty="0"/>
              <a:t>In general impact wrench, electrical screwdriver and drilling machines are available in market individually and at high power for their respective needs but for the household needs we don’t require the amount of power that the commercial power tools are offering even with less power small household operations can be carried out. </a:t>
            </a:r>
          </a:p>
        </p:txBody>
      </p:sp>
      <p:pic>
        <p:nvPicPr>
          <p:cNvPr id="8" name="Picture 7">
            <a:extLst>
              <a:ext uri="{FF2B5EF4-FFF2-40B4-BE49-F238E27FC236}">
                <a16:creationId xmlns="" xmlns:a16="http://schemas.microsoft.com/office/drawing/2014/main" id="{167F973E-70C8-FAA9-6F11-342C2DF9D3E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67900" y="3597882"/>
            <a:ext cx="1726829" cy="2686179"/>
          </a:xfrm>
          <a:prstGeom prst="rect">
            <a:avLst/>
          </a:prstGeom>
        </p:spPr>
      </p:pic>
      <p:sp>
        <p:nvSpPr>
          <p:cNvPr id="9" name="TextBox 8">
            <a:extLst>
              <a:ext uri="{FF2B5EF4-FFF2-40B4-BE49-F238E27FC236}">
                <a16:creationId xmlns="" xmlns:a16="http://schemas.microsoft.com/office/drawing/2014/main" id="{93ED868B-8305-DC18-C297-A926DD95CA02}"/>
              </a:ext>
            </a:extLst>
          </p:cNvPr>
          <p:cNvSpPr txBox="1"/>
          <p:nvPr/>
        </p:nvSpPr>
        <p:spPr>
          <a:xfrm>
            <a:off x="5081864" y="4756305"/>
            <a:ext cx="3460377" cy="646331"/>
          </a:xfrm>
          <a:prstGeom prst="rect">
            <a:avLst/>
          </a:prstGeom>
          <a:noFill/>
        </p:spPr>
        <p:txBody>
          <a:bodyPr wrap="square" rtlCol="0">
            <a:spAutoFit/>
          </a:bodyPr>
          <a:lstStyle/>
          <a:p>
            <a:r>
              <a:rPr lang="en-IN" dirty="0"/>
              <a:t>Impact wrench of power 1050W</a:t>
            </a:r>
          </a:p>
          <a:p>
            <a:r>
              <a:rPr lang="en-IN" dirty="0"/>
              <a:t>(price range 10k - 15k)</a:t>
            </a:r>
          </a:p>
        </p:txBody>
      </p:sp>
    </p:spTree>
    <p:extLst>
      <p:ext uri="{BB962C8B-B14F-4D97-AF65-F5344CB8AC3E}">
        <p14:creationId xmlns="" xmlns:p14="http://schemas.microsoft.com/office/powerpoint/2010/main" val="89699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15D328-C00D-FE42-487D-BF3F6124A247}"/>
              </a:ext>
            </a:extLst>
          </p:cNvPr>
          <p:cNvSpPr>
            <a:spLocks noGrp="1"/>
          </p:cNvSpPr>
          <p:nvPr>
            <p:ph type="title"/>
          </p:nvPr>
        </p:nvSpPr>
        <p:spPr/>
        <p:txBody>
          <a:bodyPr>
            <a:normAutofit/>
          </a:bodyPr>
          <a:lstStyle/>
          <a:p>
            <a:r>
              <a:rPr lang="en-IN" sz="3600" b="1" u="sng" dirty="0"/>
              <a:t>MARKET SURVEY:</a:t>
            </a:r>
          </a:p>
        </p:txBody>
      </p:sp>
      <p:pic>
        <p:nvPicPr>
          <p:cNvPr id="5" name="Content Placeholder 4">
            <a:extLst>
              <a:ext uri="{FF2B5EF4-FFF2-40B4-BE49-F238E27FC236}">
                <a16:creationId xmlns="" xmlns:a16="http://schemas.microsoft.com/office/drawing/2014/main" id="{A2354889-8BCC-19E9-E53A-1BD8EC2797D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088932" y="1561224"/>
            <a:ext cx="2143125" cy="2143125"/>
          </a:xfrm>
        </p:spPr>
      </p:pic>
      <p:sp>
        <p:nvSpPr>
          <p:cNvPr id="6" name="TextBox 5">
            <a:extLst>
              <a:ext uri="{FF2B5EF4-FFF2-40B4-BE49-F238E27FC236}">
                <a16:creationId xmlns="" xmlns:a16="http://schemas.microsoft.com/office/drawing/2014/main" id="{DD7A243B-476B-3380-AA1D-52D381703C01}"/>
              </a:ext>
            </a:extLst>
          </p:cNvPr>
          <p:cNvSpPr txBox="1"/>
          <p:nvPr/>
        </p:nvSpPr>
        <p:spPr>
          <a:xfrm>
            <a:off x="1088932" y="4030573"/>
            <a:ext cx="2429995" cy="369332"/>
          </a:xfrm>
          <a:prstGeom prst="rect">
            <a:avLst/>
          </a:prstGeom>
          <a:noFill/>
        </p:spPr>
        <p:txBody>
          <a:bodyPr wrap="square" rtlCol="0">
            <a:spAutoFit/>
          </a:bodyPr>
          <a:lstStyle/>
          <a:p>
            <a:r>
              <a:rPr lang="en-IN" dirty="0"/>
              <a:t>Corded power drill</a:t>
            </a:r>
          </a:p>
        </p:txBody>
      </p:sp>
      <p:sp>
        <p:nvSpPr>
          <p:cNvPr id="8" name="TextBox 7">
            <a:extLst>
              <a:ext uri="{FF2B5EF4-FFF2-40B4-BE49-F238E27FC236}">
                <a16:creationId xmlns="" xmlns:a16="http://schemas.microsoft.com/office/drawing/2014/main" id="{5D80883E-E00E-C8F7-22D9-555A8ACD997A}"/>
              </a:ext>
            </a:extLst>
          </p:cNvPr>
          <p:cNvSpPr txBox="1"/>
          <p:nvPr/>
        </p:nvSpPr>
        <p:spPr>
          <a:xfrm>
            <a:off x="766202" y="4720709"/>
            <a:ext cx="11103069"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We are thinking of developing a single power tool for which the power output is low which is enough for the small household needs and to avoid the purchase of multiple high power, power tools.</a:t>
            </a:r>
          </a:p>
        </p:txBody>
      </p:sp>
      <p:pic>
        <p:nvPicPr>
          <p:cNvPr id="10" name="Picture 9">
            <a:extLst>
              <a:ext uri="{FF2B5EF4-FFF2-40B4-BE49-F238E27FC236}">
                <a16:creationId xmlns="" xmlns:a16="http://schemas.microsoft.com/office/drawing/2014/main" id="{9B5590A5-AB56-A53D-056C-527D9A91082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74611" y="1716003"/>
            <a:ext cx="2143125" cy="2143125"/>
          </a:xfrm>
          <a:prstGeom prst="rect">
            <a:avLst/>
          </a:prstGeom>
        </p:spPr>
      </p:pic>
      <p:sp>
        <p:nvSpPr>
          <p:cNvPr id="11" name="TextBox 10">
            <a:extLst>
              <a:ext uri="{FF2B5EF4-FFF2-40B4-BE49-F238E27FC236}">
                <a16:creationId xmlns="" xmlns:a16="http://schemas.microsoft.com/office/drawing/2014/main" id="{C9C37A04-2E11-D046-57F8-D1380EB0F353}"/>
              </a:ext>
            </a:extLst>
          </p:cNvPr>
          <p:cNvSpPr txBox="1"/>
          <p:nvPr/>
        </p:nvSpPr>
        <p:spPr>
          <a:xfrm>
            <a:off x="3751730" y="4000134"/>
            <a:ext cx="3195918" cy="646331"/>
          </a:xfrm>
          <a:prstGeom prst="rect">
            <a:avLst/>
          </a:prstGeom>
          <a:noFill/>
        </p:spPr>
        <p:txBody>
          <a:bodyPr wrap="square" rtlCol="0">
            <a:spAutoFit/>
          </a:bodyPr>
          <a:lstStyle/>
          <a:p>
            <a:r>
              <a:rPr lang="en-IN" dirty="0"/>
              <a:t>Drill bits used for power drill</a:t>
            </a:r>
          </a:p>
          <a:p>
            <a:endParaRPr lang="en-IN" dirty="0"/>
          </a:p>
        </p:txBody>
      </p:sp>
      <p:pic>
        <p:nvPicPr>
          <p:cNvPr id="4" name="Picture 3">
            <a:extLst>
              <a:ext uri="{FF2B5EF4-FFF2-40B4-BE49-F238E27FC236}">
                <a16:creationId xmlns="" xmlns:a16="http://schemas.microsoft.com/office/drawing/2014/main" id="{4389DE9C-7806-BD1D-F3B3-346656FFFC0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130877" y="1716002"/>
            <a:ext cx="2143125" cy="2143125"/>
          </a:xfrm>
          <a:prstGeom prst="rect">
            <a:avLst/>
          </a:prstGeom>
        </p:spPr>
      </p:pic>
      <p:sp>
        <p:nvSpPr>
          <p:cNvPr id="7" name="TextBox 6">
            <a:extLst>
              <a:ext uri="{FF2B5EF4-FFF2-40B4-BE49-F238E27FC236}">
                <a16:creationId xmlns="" xmlns:a16="http://schemas.microsoft.com/office/drawing/2014/main" id="{FCD50C0A-543B-8691-26E4-17091773F5A1}"/>
              </a:ext>
            </a:extLst>
          </p:cNvPr>
          <p:cNvSpPr txBox="1"/>
          <p:nvPr/>
        </p:nvSpPr>
        <p:spPr>
          <a:xfrm>
            <a:off x="7413812" y="3995265"/>
            <a:ext cx="2268071" cy="369332"/>
          </a:xfrm>
          <a:prstGeom prst="rect">
            <a:avLst/>
          </a:prstGeom>
          <a:noFill/>
        </p:spPr>
        <p:txBody>
          <a:bodyPr wrap="square" rtlCol="0">
            <a:spAutoFit/>
          </a:bodyPr>
          <a:lstStyle/>
          <a:p>
            <a:r>
              <a:rPr lang="en-IN" dirty="0"/>
              <a:t>Screwdriver bits</a:t>
            </a:r>
          </a:p>
        </p:txBody>
      </p:sp>
    </p:spTree>
    <p:extLst>
      <p:ext uri="{BB962C8B-B14F-4D97-AF65-F5344CB8AC3E}">
        <p14:creationId xmlns="" xmlns:p14="http://schemas.microsoft.com/office/powerpoint/2010/main" val="201274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0E103E-214D-29D6-F063-3E26E46432A7}"/>
              </a:ext>
            </a:extLst>
          </p:cNvPr>
          <p:cNvSpPr>
            <a:spLocks noGrp="1"/>
          </p:cNvSpPr>
          <p:nvPr>
            <p:ph type="title"/>
          </p:nvPr>
        </p:nvSpPr>
        <p:spPr/>
        <p:txBody>
          <a:bodyPr>
            <a:normAutofit/>
          </a:bodyPr>
          <a:lstStyle/>
          <a:p>
            <a:r>
              <a:rPr lang="en-IN" sz="3600" b="1" u="sng" dirty="0"/>
              <a:t>Idea for the solution: </a:t>
            </a:r>
          </a:p>
        </p:txBody>
      </p:sp>
      <p:sp>
        <p:nvSpPr>
          <p:cNvPr id="3" name="Content Placeholder 2">
            <a:extLst>
              <a:ext uri="{FF2B5EF4-FFF2-40B4-BE49-F238E27FC236}">
                <a16:creationId xmlns="" xmlns:a16="http://schemas.microsoft.com/office/drawing/2014/main" id="{B63F63D5-D5CE-9C57-3AF8-45CC309F3F0E}"/>
              </a:ext>
            </a:extLst>
          </p:cNvPr>
          <p:cNvSpPr>
            <a:spLocks noGrp="1"/>
          </p:cNvSpPr>
          <p:nvPr>
            <p:ph idx="1"/>
          </p:nvPr>
        </p:nvSpPr>
        <p:spPr>
          <a:xfrm>
            <a:off x="900953" y="1771837"/>
            <a:ext cx="10515600" cy="4351338"/>
          </a:xfrm>
        </p:spPr>
        <p:txBody>
          <a:bodyPr/>
          <a:lstStyle/>
          <a:p>
            <a:r>
              <a:rPr lang="en-IN" sz="2400" dirty="0"/>
              <a:t>The main motive is to accumulate these requirements in a single power tool </a:t>
            </a:r>
            <a:r>
              <a:rPr lang="en-IN" sz="2400" dirty="0" smtClean="0"/>
              <a:t>.</a:t>
            </a:r>
            <a:endParaRPr lang="en-IN" sz="2400" dirty="0"/>
          </a:p>
          <a:p>
            <a:r>
              <a:rPr lang="en-IN" sz="2400" dirty="0"/>
              <a:t>The cross-section of the tool used for high power drilling and screwdriving is shown </a:t>
            </a:r>
            <a:r>
              <a:rPr lang="en-IN" sz="2400" dirty="0" smtClean="0"/>
              <a:t>below.</a:t>
            </a:r>
            <a:endParaRPr lang="en-IN" sz="2400" dirty="0"/>
          </a:p>
          <a:p>
            <a:pPr marL="0" indent="0">
              <a:buNone/>
            </a:pPr>
            <a:endParaRPr lang="en-IN" dirty="0"/>
          </a:p>
        </p:txBody>
      </p:sp>
      <p:pic>
        <p:nvPicPr>
          <p:cNvPr id="5" name="Picture 4">
            <a:extLst>
              <a:ext uri="{FF2B5EF4-FFF2-40B4-BE49-F238E27FC236}">
                <a16:creationId xmlns="" xmlns:a16="http://schemas.microsoft.com/office/drawing/2014/main" id="{DA70EFAC-89DB-9219-860F-9803DEF17C9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35623" y="3563471"/>
            <a:ext cx="5253318" cy="2954991"/>
          </a:xfrm>
          <a:prstGeom prst="rect">
            <a:avLst/>
          </a:prstGeom>
        </p:spPr>
      </p:pic>
    </p:spTree>
    <p:extLst>
      <p:ext uri="{BB962C8B-B14F-4D97-AF65-F5344CB8AC3E}">
        <p14:creationId xmlns="" xmlns:p14="http://schemas.microsoft.com/office/powerpoint/2010/main" val="65723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0E103E-214D-29D6-F063-3E26E46432A7}"/>
              </a:ext>
            </a:extLst>
          </p:cNvPr>
          <p:cNvSpPr>
            <a:spLocks noGrp="1"/>
          </p:cNvSpPr>
          <p:nvPr>
            <p:ph type="title"/>
          </p:nvPr>
        </p:nvSpPr>
        <p:spPr/>
        <p:txBody>
          <a:bodyPr>
            <a:normAutofit/>
          </a:bodyPr>
          <a:lstStyle/>
          <a:p>
            <a:r>
              <a:rPr lang="en-IN" sz="3600" b="1" u="sng" dirty="0"/>
              <a:t>Idea for the solution: </a:t>
            </a:r>
          </a:p>
        </p:txBody>
      </p:sp>
      <p:sp>
        <p:nvSpPr>
          <p:cNvPr id="3" name="Content Placeholder 2">
            <a:extLst>
              <a:ext uri="{FF2B5EF4-FFF2-40B4-BE49-F238E27FC236}">
                <a16:creationId xmlns="" xmlns:a16="http://schemas.microsoft.com/office/drawing/2014/main" id="{B63F63D5-D5CE-9C57-3AF8-45CC309F3F0E}"/>
              </a:ext>
            </a:extLst>
          </p:cNvPr>
          <p:cNvSpPr>
            <a:spLocks noGrp="1"/>
          </p:cNvSpPr>
          <p:nvPr>
            <p:ph idx="1"/>
          </p:nvPr>
        </p:nvSpPr>
        <p:spPr>
          <a:xfrm>
            <a:off x="900953" y="1771837"/>
            <a:ext cx="10515600" cy="4351338"/>
          </a:xfrm>
        </p:spPr>
        <p:txBody>
          <a:bodyPr/>
          <a:lstStyle/>
          <a:p>
            <a:r>
              <a:rPr lang="en-IN" sz="2400" dirty="0"/>
              <a:t>The cross-section of the tool used for impact wrenching is shown below</a:t>
            </a:r>
          </a:p>
          <a:p>
            <a:pPr marL="0" indent="0">
              <a:buNone/>
            </a:pPr>
            <a:endParaRPr lang="en-IN" dirty="0"/>
          </a:p>
        </p:txBody>
      </p:sp>
      <p:pic>
        <p:nvPicPr>
          <p:cNvPr id="6" name="Picture 5">
            <a:extLst>
              <a:ext uri="{FF2B5EF4-FFF2-40B4-BE49-F238E27FC236}">
                <a16:creationId xmlns="" xmlns:a16="http://schemas.microsoft.com/office/drawing/2014/main" id="{AE302848-D106-4EEC-A5C1-C525CE95206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06974" y="2732275"/>
            <a:ext cx="7658100" cy="3390900"/>
          </a:xfrm>
          <a:prstGeom prst="rect">
            <a:avLst/>
          </a:prstGeom>
        </p:spPr>
      </p:pic>
    </p:spTree>
    <p:extLst>
      <p:ext uri="{BB962C8B-B14F-4D97-AF65-F5344CB8AC3E}">
        <p14:creationId xmlns="" xmlns:p14="http://schemas.microsoft.com/office/powerpoint/2010/main" val="143187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E1B8212-1DEB-1930-89BD-9C3A9D28E13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74981" y="746203"/>
            <a:ext cx="5402358" cy="4543705"/>
          </a:xfrm>
          <a:prstGeom prst="rect">
            <a:avLst/>
          </a:prstGeom>
        </p:spPr>
      </p:pic>
      <p:pic>
        <p:nvPicPr>
          <p:cNvPr id="5" name="Picture 4">
            <a:extLst>
              <a:ext uri="{FF2B5EF4-FFF2-40B4-BE49-F238E27FC236}">
                <a16:creationId xmlns="" xmlns:a16="http://schemas.microsoft.com/office/drawing/2014/main" id="{76163579-D6C9-FCD6-DA0E-E67A3D2AB6F2}"/>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57552" y="727542"/>
            <a:ext cx="3878772" cy="4543704"/>
          </a:xfrm>
          <a:prstGeom prst="rect">
            <a:avLst/>
          </a:prstGeom>
        </p:spPr>
      </p:pic>
      <p:sp>
        <p:nvSpPr>
          <p:cNvPr id="6" name="TextBox 5">
            <a:extLst>
              <a:ext uri="{FF2B5EF4-FFF2-40B4-BE49-F238E27FC236}">
                <a16:creationId xmlns="" xmlns:a16="http://schemas.microsoft.com/office/drawing/2014/main" id="{26FD2872-0D41-EC06-A340-E7A60D070E19}"/>
              </a:ext>
            </a:extLst>
          </p:cNvPr>
          <p:cNvSpPr txBox="1"/>
          <p:nvPr/>
        </p:nvSpPr>
        <p:spPr>
          <a:xfrm>
            <a:off x="3394821" y="5459506"/>
            <a:ext cx="5402357" cy="369332"/>
          </a:xfrm>
          <a:prstGeom prst="rect">
            <a:avLst/>
          </a:prstGeom>
          <a:noFill/>
        </p:spPr>
        <p:txBody>
          <a:bodyPr wrap="square" rtlCol="0">
            <a:spAutoFit/>
          </a:bodyPr>
          <a:lstStyle/>
          <a:p>
            <a:r>
              <a:rPr lang="en-IN" dirty="0"/>
              <a:t>CAD model of mechanism (clutch) of an impact wrench</a:t>
            </a:r>
          </a:p>
        </p:txBody>
      </p:sp>
    </p:spTree>
    <p:extLst>
      <p:ext uri="{BB962C8B-B14F-4D97-AF65-F5344CB8AC3E}">
        <p14:creationId xmlns="" xmlns:p14="http://schemas.microsoft.com/office/powerpoint/2010/main" val="970908288"/>
      </p:ext>
    </p:extLst>
  </p:cSld>
  <p:clrMapOvr>
    <a:masterClrMapping/>
  </p:clrMapOvr>
</p:sld>
</file>

<file path=ppt/theme/theme1.xml><?xml version="1.0" encoding="utf-8"?>
<a:theme xmlns:a="http://schemas.openxmlformats.org/drawingml/2006/main" name="Fac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2596</TotalTime>
  <Words>1011</Words>
  <Application>Microsoft Office PowerPoint</Application>
  <PresentationFormat>Custom</PresentationFormat>
  <Paragraphs>128</Paragraphs>
  <Slides>21</Slides>
  <Notes>0</Notes>
  <HiddenSlides>0</HiddenSlides>
  <MMClips>2</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UNIVERSAL POWER TOOL TO BE USED AS A SCREWDRIVER, WRENCH, DRILL FOR HOUSEHOLD.</vt:lpstr>
      <vt:lpstr>INTRODUCTION:</vt:lpstr>
      <vt:lpstr>Universal Motor:</vt:lpstr>
      <vt:lpstr>PROBLEM FORMULATION:</vt:lpstr>
      <vt:lpstr>MARKET SURVEY:</vt:lpstr>
      <vt:lpstr>MARKET SURVEY:</vt:lpstr>
      <vt:lpstr>Idea for the solution: </vt:lpstr>
      <vt:lpstr>Idea for the solution: </vt:lpstr>
      <vt:lpstr>Slide 9</vt:lpstr>
      <vt:lpstr>Slide 10</vt:lpstr>
      <vt:lpstr>CAD Model of Internal Mechanism: </vt:lpstr>
      <vt:lpstr>CAD Model of Chuck: </vt:lpstr>
      <vt:lpstr>Idea for the solution: </vt:lpstr>
      <vt:lpstr>Idea for the solution: </vt:lpstr>
      <vt:lpstr>   </vt:lpstr>
      <vt:lpstr>Dimensions of Gears and Gear Ratio:</vt:lpstr>
      <vt:lpstr>COST AND MATERIAL ANAYSIS:</vt:lpstr>
      <vt:lpstr>COST AND MATERIAL ANAYSIS:</vt:lpstr>
      <vt:lpstr>COST AND MATERIAL ANAYSIS:</vt:lpstr>
      <vt:lpstr>Advantages:</vt:lpstr>
      <vt:lpstr>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NEKKANTI SWESHIK</dc:creator>
  <cp:lastModifiedBy>Admin</cp:lastModifiedBy>
  <cp:revision>121</cp:revision>
  <dcterms:created xsi:type="dcterms:W3CDTF">2023-02-12T15:19:22Z</dcterms:created>
  <dcterms:modified xsi:type="dcterms:W3CDTF">2023-04-30T10:38:19Z</dcterms:modified>
</cp:coreProperties>
</file>